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1"/>
  </p:notesMasterIdLst>
  <p:sldIdLst>
    <p:sldId id="258" r:id="rId5"/>
    <p:sldId id="262" r:id="rId6"/>
    <p:sldId id="304" r:id="rId7"/>
    <p:sldId id="305" r:id="rId8"/>
    <p:sldId id="306" r:id="rId9"/>
    <p:sldId id="307" r:id="rId10"/>
    <p:sldId id="297" r:id="rId11"/>
    <p:sldId id="302" r:id="rId12"/>
    <p:sldId id="308" r:id="rId13"/>
    <p:sldId id="282" r:id="rId14"/>
    <p:sldId id="289" r:id="rId15"/>
    <p:sldId id="309" r:id="rId16"/>
    <p:sldId id="311" r:id="rId17"/>
    <p:sldId id="312" r:id="rId18"/>
    <p:sldId id="310" r:id="rId19"/>
    <p:sldId id="31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BED9"/>
    <a:srgbClr val="656F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showGuides="1">
      <p:cViewPr varScale="1">
        <p:scale>
          <a:sx n="69" d="100"/>
          <a:sy n="69" d="100"/>
        </p:scale>
        <p:origin x="488"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5A21FF-3B07-42A3-A6A1-D5E624D973BA}" type="datetimeFigureOut">
              <a:rPr lang="en-US" smtClean="0"/>
              <a:t>10/1/2021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3381BA-7090-4A49-8AD1-32CC7BD0D054}" type="slidenum">
              <a:rPr lang="en-US" smtClean="0"/>
              <a:t>‹#›</a:t>
            </a:fld>
            <a:endParaRPr lang="en-US"/>
          </a:p>
        </p:txBody>
      </p:sp>
    </p:spTree>
    <p:extLst>
      <p:ext uri="{BB962C8B-B14F-4D97-AF65-F5344CB8AC3E}">
        <p14:creationId xmlns:p14="http://schemas.microsoft.com/office/powerpoint/2010/main" val="1045262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3381BA-7090-4A49-8AD1-32CC7BD0D054}" type="slidenum">
              <a:rPr lang="en-US" smtClean="0"/>
              <a:t>2</a:t>
            </a:fld>
            <a:endParaRPr lang="en-US"/>
          </a:p>
        </p:txBody>
      </p:sp>
    </p:spTree>
    <p:extLst>
      <p:ext uri="{BB962C8B-B14F-4D97-AF65-F5344CB8AC3E}">
        <p14:creationId xmlns:p14="http://schemas.microsoft.com/office/powerpoint/2010/main" val="290565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3381BA-7090-4A49-8AD1-32CC7BD0D054}" type="slidenum">
              <a:rPr lang="en-US" smtClean="0"/>
              <a:t>10</a:t>
            </a:fld>
            <a:endParaRPr lang="en-US"/>
          </a:p>
        </p:txBody>
      </p:sp>
    </p:spTree>
    <p:extLst>
      <p:ext uri="{BB962C8B-B14F-4D97-AF65-F5344CB8AC3E}">
        <p14:creationId xmlns:p14="http://schemas.microsoft.com/office/powerpoint/2010/main" val="697827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3381BA-7090-4A49-8AD1-32CC7BD0D054}" type="slidenum">
              <a:rPr lang="en-US" smtClean="0"/>
              <a:t>11</a:t>
            </a:fld>
            <a:endParaRPr lang="en-US"/>
          </a:p>
        </p:txBody>
      </p:sp>
    </p:spTree>
    <p:extLst>
      <p:ext uri="{BB962C8B-B14F-4D97-AF65-F5344CB8AC3E}">
        <p14:creationId xmlns:p14="http://schemas.microsoft.com/office/powerpoint/2010/main" val="1883788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24600" y="1371600"/>
            <a:ext cx="5486400" cy="2387600"/>
          </a:xfrm>
        </p:spPr>
        <p:txBody>
          <a:bodyPr anchor="ctr" anchorCtr="0"/>
          <a:lstStyle>
            <a:lvl1pPr algn="l">
              <a:defRPr sz="6000">
                <a:solidFill>
                  <a:schemeClr val="bg1"/>
                </a:solidFill>
                <a:latin typeface="Franklin Gothic Medium" panose="020B0603020102020204" pitchFamily="34" charset="0"/>
              </a:defRPr>
            </a:lvl1pPr>
          </a:lstStyle>
          <a:p>
            <a:r>
              <a:rPr lang="en-US" dirty="0"/>
              <a:t>Click to edit Master title style</a:t>
            </a:r>
          </a:p>
        </p:txBody>
      </p:sp>
      <p:sp>
        <p:nvSpPr>
          <p:cNvPr id="3" name="Subtitle 2"/>
          <p:cNvSpPr>
            <a:spLocks noGrp="1"/>
          </p:cNvSpPr>
          <p:nvPr>
            <p:ph type="subTitle" idx="1"/>
          </p:nvPr>
        </p:nvSpPr>
        <p:spPr>
          <a:xfrm>
            <a:off x="6324600" y="4114800"/>
            <a:ext cx="5486400" cy="1690352"/>
          </a:xfrm>
          <a:prstGeom prst="rect">
            <a:avLst/>
          </a:prstGeo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Rectangle 3"/>
          <p:cNvSpPr/>
          <p:nvPr userDrawn="1"/>
        </p:nvSpPr>
        <p:spPr>
          <a:xfrm>
            <a:off x="130629" y="5890161"/>
            <a:ext cx="1175657" cy="86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67895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1000" y="2121640"/>
            <a:ext cx="3429000" cy="2965450"/>
          </a:xfrm>
          <a:prstGeom prst="rect">
            <a:avLst/>
          </a:prstGeom>
        </p:spPr>
        <p:txBody>
          <a:bodyPr/>
          <a:lstStyle>
            <a:lvl1pPr marL="0" indent="0">
              <a:buNone/>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pPr lvl="0"/>
            <a:r>
              <a:rPr lang="en-US" dirty="0"/>
              <a:t>Click to edit Master text styles</a:t>
            </a:r>
          </a:p>
        </p:txBody>
      </p:sp>
      <p:sp>
        <p:nvSpPr>
          <p:cNvPr id="15" name="Rectangle 14"/>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a:t>
            </a:r>
            <a:r>
              <a:rPr lang="en-US" sz="1100" baseline="0" dirty="0">
                <a:latin typeface="Franklin Gothic Book" charset="0"/>
                <a:ea typeface="Franklin Gothic Book" charset="0"/>
                <a:cs typeface="Franklin Gothic Book" charset="0"/>
              </a:rPr>
              <a:t> - July </a:t>
            </a:r>
            <a:endParaRPr lang="en-US" sz="1100" dirty="0">
              <a:latin typeface="Franklin Gothic Book" charset="0"/>
              <a:ea typeface="Franklin Gothic Book" charset="0"/>
              <a:cs typeface="Franklin Gothic Book" charset="0"/>
            </a:endParaRPr>
          </a:p>
        </p:txBody>
      </p:sp>
      <p:sp>
        <p:nvSpPr>
          <p:cNvPr id="18"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Tree>
    <p:extLst>
      <p:ext uri="{BB962C8B-B14F-4D97-AF65-F5344CB8AC3E}">
        <p14:creationId xmlns:p14="http://schemas.microsoft.com/office/powerpoint/2010/main" val="237436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0999" y="2121640"/>
            <a:ext cx="4896395" cy="2965450"/>
          </a:xfrm>
          <a:prstGeom prst="rect">
            <a:avLst/>
          </a:prstGeom>
        </p:spPr>
        <p:txBody>
          <a:bodyPr/>
          <a:lstStyle>
            <a:lvl1pPr marL="0" indent="0">
              <a:buNone/>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pPr lvl="0"/>
            <a:r>
              <a:rPr lang="en-US" dirty="0"/>
              <a:t>Click to edit Master text styles</a:t>
            </a:r>
          </a:p>
        </p:txBody>
      </p:sp>
      <p:sp>
        <p:nvSpPr>
          <p:cNvPr id="16" name="Rectangle 15"/>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a:t>
            </a:r>
            <a:r>
              <a:rPr lang="en-US" sz="1100" baseline="0" dirty="0">
                <a:latin typeface="Franklin Gothic Book" charset="0"/>
                <a:ea typeface="Franklin Gothic Book" charset="0"/>
                <a:cs typeface="Franklin Gothic Book" charset="0"/>
              </a:rPr>
              <a:t> - July </a:t>
            </a:r>
            <a:endParaRPr lang="en-US" sz="1100" dirty="0">
              <a:latin typeface="Franklin Gothic Book" charset="0"/>
              <a:ea typeface="Franklin Gothic Book" charset="0"/>
              <a:cs typeface="Franklin Gothic Book" charset="0"/>
            </a:endParaRPr>
          </a:p>
        </p:txBody>
      </p:sp>
      <p:sp>
        <p:nvSpPr>
          <p:cNvPr id="12"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
        <p:nvSpPr>
          <p:cNvPr id="4" name="Picture Placeholder 3"/>
          <p:cNvSpPr>
            <a:spLocks noGrp="1"/>
          </p:cNvSpPr>
          <p:nvPr>
            <p:ph type="pic" sz="quarter" idx="13"/>
          </p:nvPr>
        </p:nvSpPr>
        <p:spPr>
          <a:xfrm>
            <a:off x="6439989" y="1968500"/>
            <a:ext cx="5371011" cy="3504837"/>
          </a:xfrm>
          <a:prstGeom prst="rect">
            <a:avLst/>
          </a:prstGeom>
        </p:spPr>
        <p:txBody>
          <a:bodyPr/>
          <a:lstStyle/>
          <a:p>
            <a:endParaRPr lang="en-US"/>
          </a:p>
        </p:txBody>
      </p:sp>
    </p:spTree>
    <p:extLst>
      <p:ext uri="{BB962C8B-B14F-4D97-AF65-F5344CB8AC3E}">
        <p14:creationId xmlns:p14="http://schemas.microsoft.com/office/powerpoint/2010/main" val="1363081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1000" y="2121640"/>
            <a:ext cx="3429000" cy="296545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endParaRPr lang="en-US" dirty="0"/>
          </a:p>
        </p:txBody>
      </p:sp>
      <p:sp>
        <p:nvSpPr>
          <p:cNvPr id="15" name="Rectangle 14"/>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5"/>
          <p:cNvSpPr>
            <a:spLocks noGrp="1"/>
          </p:cNvSpPr>
          <p:nvPr>
            <p:ph type="body" sz="quarter" idx="15"/>
          </p:nvPr>
        </p:nvSpPr>
        <p:spPr>
          <a:xfrm>
            <a:off x="9488365" y="2121640"/>
            <a:ext cx="2322635"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8"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
        <p:nvSpPr>
          <p:cNvPr id="4" name="Picture Placeholder 3"/>
          <p:cNvSpPr>
            <a:spLocks noGrp="1"/>
          </p:cNvSpPr>
          <p:nvPr>
            <p:ph type="pic" sz="quarter" idx="16"/>
          </p:nvPr>
        </p:nvSpPr>
        <p:spPr>
          <a:xfrm>
            <a:off x="4324350" y="2120900"/>
            <a:ext cx="4649788" cy="2965450"/>
          </a:xfrm>
          <a:prstGeom prst="rect">
            <a:avLst/>
          </a:prstGeom>
        </p:spPr>
        <p:txBody>
          <a:bodyPr/>
          <a:lstStyle/>
          <a:p>
            <a:endParaRPr lang="en-US"/>
          </a:p>
        </p:txBody>
      </p:sp>
    </p:spTree>
    <p:extLst>
      <p:ext uri="{BB962C8B-B14F-4D97-AF65-F5344CB8AC3E}">
        <p14:creationId xmlns:p14="http://schemas.microsoft.com/office/powerpoint/2010/main" val="2990598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1000" y="2121640"/>
            <a:ext cx="3429000" cy="2965450"/>
          </a:xfrm>
          <a:prstGeom prst="rect">
            <a:avLst/>
          </a:prstGeom>
        </p:spPr>
        <p:txBody>
          <a:bodyPr/>
          <a:lstStyle>
            <a:lvl1pPr marL="0" indent="0">
              <a:buNone/>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pPr lvl="0"/>
            <a:r>
              <a:rPr lang="en-US" dirty="0"/>
              <a:t>Click to edit Master text styles</a:t>
            </a:r>
          </a:p>
        </p:txBody>
      </p:sp>
      <p:sp>
        <p:nvSpPr>
          <p:cNvPr id="7" name="Text Placeholder 5"/>
          <p:cNvSpPr>
            <a:spLocks noGrp="1"/>
          </p:cNvSpPr>
          <p:nvPr>
            <p:ph type="body" sz="quarter" idx="13"/>
          </p:nvPr>
        </p:nvSpPr>
        <p:spPr>
          <a:xfrm>
            <a:off x="4336073" y="2121640"/>
            <a:ext cx="2322635"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8"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
        <p:nvSpPr>
          <p:cNvPr id="4" name="Picture Placeholder 3"/>
          <p:cNvSpPr>
            <a:spLocks noGrp="1"/>
          </p:cNvSpPr>
          <p:nvPr>
            <p:ph type="pic" sz="quarter" idx="14"/>
          </p:nvPr>
        </p:nvSpPr>
        <p:spPr>
          <a:xfrm>
            <a:off x="7184781" y="2120900"/>
            <a:ext cx="4626219" cy="2965450"/>
          </a:xfrm>
          <a:prstGeom prst="rect">
            <a:avLst/>
          </a:prstGeom>
        </p:spPr>
        <p:txBody>
          <a:bodyPr/>
          <a:lstStyle/>
          <a:p>
            <a:endParaRPr lang="en-US"/>
          </a:p>
        </p:txBody>
      </p:sp>
    </p:spTree>
    <p:extLst>
      <p:ext uri="{BB962C8B-B14F-4D97-AF65-F5344CB8AC3E}">
        <p14:creationId xmlns:p14="http://schemas.microsoft.com/office/powerpoint/2010/main" val="2241172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381000" y="2121640"/>
            <a:ext cx="2584269" cy="2965450"/>
          </a:xfrm>
          <a:prstGeom prst="rect">
            <a:avLst/>
          </a:prstGeom>
        </p:spPr>
        <p:txBody>
          <a:bodyPr/>
          <a:lstStyle>
            <a:lvl1pPr marL="0" indent="0">
              <a:buNone/>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pPr lvl="0"/>
            <a:r>
              <a:rPr lang="en-US" dirty="0"/>
              <a:t>Click to edit Master text styles</a:t>
            </a:r>
          </a:p>
        </p:txBody>
      </p:sp>
      <p:sp>
        <p:nvSpPr>
          <p:cNvPr id="15" name="Rectangle 14"/>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8"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
        <p:nvSpPr>
          <p:cNvPr id="4" name="Picture Placeholder 3"/>
          <p:cNvSpPr>
            <a:spLocks noGrp="1"/>
          </p:cNvSpPr>
          <p:nvPr>
            <p:ph type="pic" sz="quarter" idx="14"/>
          </p:nvPr>
        </p:nvSpPr>
        <p:spPr>
          <a:xfrm>
            <a:off x="3827418" y="901337"/>
            <a:ext cx="7746274" cy="4976949"/>
          </a:xfrm>
          <a:prstGeom prst="rect">
            <a:avLst/>
          </a:prstGeom>
        </p:spPr>
        <p:txBody>
          <a:bodyPr/>
          <a:lstStyle/>
          <a:p>
            <a:endParaRPr lang="en-US"/>
          </a:p>
        </p:txBody>
      </p:sp>
    </p:spTree>
    <p:extLst>
      <p:ext uri="{BB962C8B-B14F-4D97-AF65-F5344CB8AC3E}">
        <p14:creationId xmlns:p14="http://schemas.microsoft.com/office/powerpoint/2010/main" val="3548231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15" name="Rectangle 14"/>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a:t>
            </a:r>
            <a:r>
              <a:rPr lang="en-US" sz="1100" baseline="0" dirty="0">
                <a:latin typeface="Franklin Gothic Book" charset="0"/>
                <a:ea typeface="Franklin Gothic Book" charset="0"/>
                <a:cs typeface="Franklin Gothic Book" charset="0"/>
              </a:rPr>
              <a:t> - July </a:t>
            </a:r>
            <a:endParaRPr lang="en-US" sz="1100" dirty="0">
              <a:latin typeface="Franklin Gothic Book" charset="0"/>
              <a:ea typeface="Franklin Gothic Book" charset="0"/>
              <a:cs typeface="Franklin Gothic Book" charset="0"/>
            </a:endParaRPr>
          </a:p>
        </p:txBody>
      </p:sp>
      <p:sp>
        <p:nvSpPr>
          <p:cNvPr id="18"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Tree>
    <p:extLst>
      <p:ext uri="{BB962C8B-B14F-4D97-AF65-F5344CB8AC3E}">
        <p14:creationId xmlns:p14="http://schemas.microsoft.com/office/powerpoint/2010/main" val="4195587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1000" y="2121640"/>
            <a:ext cx="3429000" cy="296545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endParaRPr lang="en-US" dirty="0"/>
          </a:p>
        </p:txBody>
      </p:sp>
      <p:sp>
        <p:nvSpPr>
          <p:cNvPr id="15" name="Rectangle 14"/>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5"/>
          <p:cNvSpPr>
            <a:spLocks noGrp="1"/>
          </p:cNvSpPr>
          <p:nvPr>
            <p:ph type="body" sz="quarter" idx="15"/>
          </p:nvPr>
        </p:nvSpPr>
        <p:spPr>
          <a:xfrm>
            <a:off x="9488365" y="2121640"/>
            <a:ext cx="2322635"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8"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
        <p:nvSpPr>
          <p:cNvPr id="5" name="Chart Placeholder 4"/>
          <p:cNvSpPr>
            <a:spLocks noGrp="1"/>
          </p:cNvSpPr>
          <p:nvPr>
            <p:ph type="chart" sz="quarter" idx="16"/>
          </p:nvPr>
        </p:nvSpPr>
        <p:spPr>
          <a:xfrm>
            <a:off x="4244975" y="2120900"/>
            <a:ext cx="4794250" cy="2965450"/>
          </a:xfrm>
          <a:prstGeom prst="rect">
            <a:avLst/>
          </a:prstGeom>
        </p:spPr>
        <p:txBody>
          <a:bodyPr/>
          <a:lstStyle/>
          <a:p>
            <a:endParaRPr lang="en-US"/>
          </a:p>
        </p:txBody>
      </p:sp>
    </p:spTree>
    <p:extLst>
      <p:ext uri="{BB962C8B-B14F-4D97-AF65-F5344CB8AC3E}">
        <p14:creationId xmlns:p14="http://schemas.microsoft.com/office/powerpoint/2010/main" val="2060430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9084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61063" y="2047691"/>
            <a:ext cx="6069874" cy="2798626"/>
          </a:xfrm>
        </p:spPr>
        <p:txBody>
          <a:bodyPr>
            <a:normAutofit/>
          </a:bodyPr>
          <a:lstStyle>
            <a:lvl1pPr>
              <a:defRPr sz="3200">
                <a:solidFill>
                  <a:schemeClr val="bg1"/>
                </a:solidFill>
                <a:latin typeface="Franklin Gothic Book" charset="0"/>
                <a:ea typeface="Franklin Gothic Book" charset="0"/>
                <a:cs typeface="Franklin Gothic Book" charset="0"/>
              </a:defRPr>
            </a:lvl1pPr>
          </a:lstStyle>
          <a:p>
            <a:r>
              <a:rPr lang="en-US" dirty="0"/>
              <a:t>Click to edit Master title style</a:t>
            </a:r>
          </a:p>
        </p:txBody>
      </p:sp>
      <p:cxnSp>
        <p:nvCxnSpPr>
          <p:cNvPr id="3" name="Straight Connector 2"/>
          <p:cNvCxnSpPr/>
          <p:nvPr userDrawn="1"/>
        </p:nvCxnSpPr>
        <p:spPr>
          <a:xfrm>
            <a:off x="3178630" y="1902969"/>
            <a:ext cx="1168831"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6217103"/>
            <a:ext cx="567782" cy="428395"/>
          </a:xfrm>
          <a:prstGeom prst="rect">
            <a:avLst/>
          </a:prstGeom>
        </p:spPr>
      </p:pic>
    </p:spTree>
    <p:extLst>
      <p:ext uri="{BB962C8B-B14F-4D97-AF65-F5344CB8AC3E}">
        <p14:creationId xmlns:p14="http://schemas.microsoft.com/office/powerpoint/2010/main" val="251832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61063" y="2047691"/>
            <a:ext cx="6069874" cy="2798626"/>
          </a:xfrm>
        </p:spPr>
        <p:txBody>
          <a:bodyPr>
            <a:normAutofit/>
          </a:bodyPr>
          <a:lstStyle>
            <a:lvl1pPr>
              <a:defRPr sz="3200">
                <a:solidFill>
                  <a:schemeClr val="bg1"/>
                </a:solidFill>
                <a:latin typeface="Franklin Gothic Book" charset="0"/>
                <a:ea typeface="Franklin Gothic Book" charset="0"/>
                <a:cs typeface="Franklin Gothic Book" charset="0"/>
              </a:defRPr>
            </a:lvl1pPr>
          </a:lstStyle>
          <a:p>
            <a:r>
              <a:rPr lang="en-US" dirty="0"/>
              <a:t>Click to edit Master title style</a:t>
            </a:r>
          </a:p>
        </p:txBody>
      </p:sp>
      <p:pic>
        <p:nvPicPr>
          <p:cNvPr id="5"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6217103"/>
            <a:ext cx="567782" cy="428395"/>
          </a:xfrm>
          <a:prstGeom prst="rect">
            <a:avLst/>
          </a:prstGeom>
        </p:spPr>
      </p:pic>
      <p:sp>
        <p:nvSpPr>
          <p:cNvPr id="6" name="TextBox 5"/>
          <p:cNvSpPr txBox="1"/>
          <p:nvPr userDrawn="1"/>
        </p:nvSpPr>
        <p:spPr>
          <a:xfrm>
            <a:off x="2968832" y="366899"/>
            <a:ext cx="3515096" cy="3170099"/>
          </a:xfrm>
          <a:prstGeom prst="rect">
            <a:avLst/>
          </a:prstGeom>
          <a:noFill/>
        </p:spPr>
        <p:txBody>
          <a:bodyPr wrap="square" rtlCol="0">
            <a:spAutoFit/>
          </a:bodyPr>
          <a:lstStyle/>
          <a:p>
            <a:r>
              <a:rPr lang="en-US" sz="20000" dirty="0">
                <a:solidFill>
                  <a:schemeClr val="bg1"/>
                </a:solidFill>
                <a:latin typeface="Franklin Gothic Medium" charset="0"/>
                <a:ea typeface="Franklin Gothic Medium" charset="0"/>
                <a:cs typeface="Franklin Gothic Medium" charset="0"/>
              </a:rPr>
              <a:t>“</a:t>
            </a:r>
          </a:p>
        </p:txBody>
      </p:sp>
    </p:spTree>
    <p:extLst>
      <p:ext uri="{BB962C8B-B14F-4D97-AF65-F5344CB8AC3E}">
        <p14:creationId xmlns:p14="http://schemas.microsoft.com/office/powerpoint/2010/main" val="208206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1076115"/>
            <a:ext cx="3429000" cy="1949206"/>
          </a:xfrm>
        </p:spPr>
        <p:txBody>
          <a:bodyPr>
            <a:noAutofit/>
          </a:bodyPr>
          <a:lstStyle>
            <a:lvl1pPr>
              <a:defRPr sz="5000">
                <a:solidFill>
                  <a:schemeClr val="bg1"/>
                </a:solidFill>
              </a:defRPr>
            </a:lvl1pPr>
          </a:lstStyle>
          <a:p>
            <a:r>
              <a:rPr lang="en-US" dirty="0"/>
              <a:t>Click to edit Master title style</a:t>
            </a:r>
          </a:p>
        </p:txBody>
      </p:sp>
      <p:sp>
        <p:nvSpPr>
          <p:cNvPr id="3" name="Rectangle 2"/>
          <p:cNvSpPr/>
          <p:nvPr userDrawn="1"/>
        </p:nvSpPr>
        <p:spPr>
          <a:xfrm>
            <a:off x="130629" y="5890161"/>
            <a:ext cx="1175657" cy="86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888905"/>
      </p:ext>
    </p:extLst>
  </p:cSld>
  <p:clrMapOvr>
    <a:masterClrMapping/>
  </p:clrMapOvr>
  <p:extLst>
    <p:ext uri="{DCECCB84-F9BA-43D5-87BE-67443E8EF086}">
      <p15:sldGuideLst xmlns:p15="http://schemas.microsoft.com/office/powerpoint/2012/main">
        <p15:guide id="1" orient="horz" pos="76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1000" y="2121640"/>
            <a:ext cx="3429000" cy="2965450"/>
          </a:xfrm>
          <a:prstGeom prst="rect">
            <a:avLst/>
          </a:prstGeom>
        </p:spPr>
        <p:txBody>
          <a:bodyPr/>
          <a:lstStyle>
            <a:lvl1pPr marL="0" indent="0">
              <a:buNone/>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pPr lvl="0"/>
            <a:r>
              <a:rPr lang="en-US" dirty="0"/>
              <a:t>Click to edit Master text styles</a:t>
            </a:r>
          </a:p>
        </p:txBody>
      </p:sp>
      <p:sp>
        <p:nvSpPr>
          <p:cNvPr id="7" name="Text Placeholder 5"/>
          <p:cNvSpPr>
            <a:spLocks noGrp="1"/>
          </p:cNvSpPr>
          <p:nvPr>
            <p:ph type="body" sz="quarter" idx="13"/>
          </p:nvPr>
        </p:nvSpPr>
        <p:spPr>
          <a:xfrm>
            <a:off x="4381500" y="2121640"/>
            <a:ext cx="7429500"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2"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Tree>
    <p:extLst>
      <p:ext uri="{BB962C8B-B14F-4D97-AF65-F5344CB8AC3E}">
        <p14:creationId xmlns:p14="http://schemas.microsoft.com/office/powerpoint/2010/main" val="340549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1000" y="2121640"/>
            <a:ext cx="3429000" cy="2965450"/>
          </a:xfrm>
          <a:prstGeom prst="rect">
            <a:avLst/>
          </a:prstGeom>
        </p:spPr>
        <p:txBody>
          <a:bodyPr/>
          <a:lstStyle>
            <a:lvl1pPr marL="0" indent="0">
              <a:buNone/>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pPr lvl="0"/>
            <a:r>
              <a:rPr lang="en-US" dirty="0"/>
              <a:t>Click to edit Master text styles</a:t>
            </a:r>
          </a:p>
        </p:txBody>
      </p:sp>
      <p:sp>
        <p:nvSpPr>
          <p:cNvPr id="7" name="Text Placeholder 5"/>
          <p:cNvSpPr>
            <a:spLocks noGrp="1"/>
          </p:cNvSpPr>
          <p:nvPr>
            <p:ph type="body" sz="quarter" idx="13"/>
          </p:nvPr>
        </p:nvSpPr>
        <p:spPr>
          <a:xfrm>
            <a:off x="4580792" y="2121640"/>
            <a:ext cx="3429000"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p:cNvSpPr>
            <a:spLocks noGrp="1"/>
          </p:cNvSpPr>
          <p:nvPr>
            <p:ph type="body" sz="quarter" idx="14"/>
          </p:nvPr>
        </p:nvSpPr>
        <p:spPr>
          <a:xfrm>
            <a:off x="8382000" y="2121640"/>
            <a:ext cx="3429000"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ectangle 15"/>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2"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Tree>
    <p:extLst>
      <p:ext uri="{BB962C8B-B14F-4D97-AF65-F5344CB8AC3E}">
        <p14:creationId xmlns:p14="http://schemas.microsoft.com/office/powerpoint/2010/main" val="176835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1000" y="2121640"/>
            <a:ext cx="3429000" cy="2965450"/>
          </a:xfrm>
          <a:prstGeom prst="rect">
            <a:avLst/>
          </a:prstGeom>
        </p:spPr>
        <p:txBody>
          <a:bodyPr/>
          <a:lstStyle>
            <a:lvl1pPr marL="0" indent="0">
              <a:buNone/>
              <a:defRPr sz="1800" b="0" i="0">
                <a:solidFill>
                  <a:srgbClr val="011224"/>
                </a:solidFill>
                <a:latin typeface="Franklin Gothic Medium" charset="0"/>
                <a:ea typeface="Franklin Gothic Medium" charset="0"/>
                <a:cs typeface="Franklin Gothic Medium" charset="0"/>
              </a:defRPr>
            </a:lvl1pPr>
            <a:lvl2pPr marL="457200" indent="0">
              <a:buNone/>
              <a:defRPr sz="1800" b="0" i="0">
                <a:solidFill>
                  <a:srgbClr val="011224"/>
                </a:solidFill>
                <a:latin typeface="Franklin Gothic Medium" charset="0"/>
                <a:ea typeface="Franklin Gothic Medium" charset="0"/>
                <a:cs typeface="Franklin Gothic Medium" charset="0"/>
              </a:defRPr>
            </a:lvl2pPr>
            <a:lvl3pPr marL="914400" indent="0">
              <a:buNone/>
              <a:defRPr sz="1800" b="0" i="0">
                <a:solidFill>
                  <a:srgbClr val="011224"/>
                </a:solidFill>
                <a:latin typeface="Franklin Gothic Medium" charset="0"/>
                <a:ea typeface="Franklin Gothic Medium" charset="0"/>
                <a:cs typeface="Franklin Gothic Medium" charset="0"/>
              </a:defRPr>
            </a:lvl3pPr>
            <a:lvl4pPr marL="1371600" indent="0">
              <a:buNone/>
              <a:defRPr sz="1800" b="0" i="0">
                <a:solidFill>
                  <a:srgbClr val="011224"/>
                </a:solidFill>
                <a:latin typeface="Franklin Gothic Medium" charset="0"/>
                <a:ea typeface="Franklin Gothic Medium" charset="0"/>
                <a:cs typeface="Franklin Gothic Medium" charset="0"/>
              </a:defRPr>
            </a:lvl4pPr>
            <a:lvl5pPr marL="1828800" indent="0">
              <a:buNone/>
              <a:defRPr sz="1800" b="0" i="0">
                <a:solidFill>
                  <a:srgbClr val="011224"/>
                </a:solidFill>
                <a:latin typeface="Franklin Gothic Medium" charset="0"/>
                <a:ea typeface="Franklin Gothic Medium" charset="0"/>
                <a:cs typeface="Franklin Gothic Medium" charset="0"/>
              </a:defRPr>
            </a:lvl5pPr>
          </a:lstStyle>
          <a:p>
            <a:pPr lvl="0"/>
            <a:r>
              <a:rPr lang="en-US" dirty="0"/>
              <a:t>Click to edit Master text styles</a:t>
            </a:r>
          </a:p>
        </p:txBody>
      </p:sp>
      <p:sp>
        <p:nvSpPr>
          <p:cNvPr id="7" name="Text Placeholder 5"/>
          <p:cNvSpPr>
            <a:spLocks noGrp="1"/>
          </p:cNvSpPr>
          <p:nvPr>
            <p:ph type="body" sz="quarter" idx="13"/>
          </p:nvPr>
        </p:nvSpPr>
        <p:spPr>
          <a:xfrm>
            <a:off x="4336073" y="2121640"/>
            <a:ext cx="2322635"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p:cNvSpPr>
            <a:spLocks noGrp="1"/>
          </p:cNvSpPr>
          <p:nvPr>
            <p:ph type="body" sz="quarter" idx="14"/>
          </p:nvPr>
        </p:nvSpPr>
        <p:spPr>
          <a:xfrm>
            <a:off x="6912219" y="2121640"/>
            <a:ext cx="2322635"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5"/>
          <p:cNvSpPr>
            <a:spLocks noGrp="1"/>
          </p:cNvSpPr>
          <p:nvPr>
            <p:ph type="body" sz="quarter" idx="15"/>
          </p:nvPr>
        </p:nvSpPr>
        <p:spPr>
          <a:xfrm>
            <a:off x="9488365" y="2121640"/>
            <a:ext cx="2322635"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a:off x="458490" y="1968285"/>
            <a:ext cx="1168831" cy="0"/>
          </a:xfrm>
          <a:prstGeom prst="line">
            <a:avLst/>
          </a:prstGeom>
          <a:ln w="50800">
            <a:solidFill>
              <a:srgbClr val="2EB1D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8"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Tree>
    <p:extLst>
      <p:ext uri="{BB962C8B-B14F-4D97-AF65-F5344CB8AC3E}">
        <p14:creationId xmlns:p14="http://schemas.microsoft.com/office/powerpoint/2010/main" val="2724703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6" name="Text Placeholder 5"/>
          <p:cNvSpPr>
            <a:spLocks noGrp="1"/>
          </p:cNvSpPr>
          <p:nvPr>
            <p:ph type="body" sz="quarter" idx="12"/>
          </p:nvPr>
        </p:nvSpPr>
        <p:spPr>
          <a:xfrm>
            <a:off x="381000" y="2121640"/>
            <a:ext cx="3429000" cy="2965450"/>
          </a:xfrm>
          <a:prstGeom prst="rect">
            <a:avLst/>
          </a:prstGeom>
        </p:spPr>
        <p:txBody>
          <a:bodyPr/>
          <a:lstStyle>
            <a:lvl1pPr marL="0" indent="0">
              <a:buNone/>
              <a:defRPr sz="1600" b="0" i="0">
                <a:solidFill>
                  <a:srgbClr val="011224"/>
                </a:solidFill>
                <a:latin typeface="Franklin Gothic Book" charset="0"/>
                <a:ea typeface="Franklin Gothic Book" charset="0"/>
                <a:cs typeface="Franklin Gothic Book" charset="0"/>
              </a:defRPr>
            </a:lvl1pPr>
            <a:lvl2pPr marL="457200" indent="0">
              <a:buNone/>
              <a:defRPr sz="1400" b="0" i="0">
                <a:solidFill>
                  <a:srgbClr val="011224"/>
                </a:solidFill>
                <a:latin typeface="Franklin Gothic Book" charset="0"/>
                <a:ea typeface="Franklin Gothic Book" charset="0"/>
                <a:cs typeface="Franklin Gothic Book" charset="0"/>
              </a:defRPr>
            </a:lvl2pPr>
            <a:lvl3pPr marL="914400" indent="0">
              <a:buNone/>
              <a:defRPr sz="1200" b="0" i="0">
                <a:solidFill>
                  <a:srgbClr val="011224"/>
                </a:solidFill>
                <a:latin typeface="Franklin Gothic Book" charset="0"/>
                <a:ea typeface="Franklin Gothic Book" charset="0"/>
                <a:cs typeface="Franklin Gothic Book" charset="0"/>
              </a:defRPr>
            </a:lvl3pPr>
            <a:lvl4pPr marL="1371600" indent="0">
              <a:buNone/>
              <a:defRPr sz="1100" b="0" i="0">
                <a:solidFill>
                  <a:srgbClr val="011224"/>
                </a:solidFill>
                <a:latin typeface="Franklin Gothic Book" charset="0"/>
                <a:ea typeface="Franklin Gothic Book" charset="0"/>
                <a:cs typeface="Franklin Gothic Book" charset="0"/>
              </a:defRPr>
            </a:lvl4pPr>
            <a:lvl5pPr marL="1828800" indent="0">
              <a:buNone/>
              <a:defRPr sz="1000" b="0" i="0">
                <a:solidFill>
                  <a:srgbClr val="011224"/>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3"/>
          </p:nvPr>
        </p:nvSpPr>
        <p:spPr>
          <a:xfrm>
            <a:off x="4381500" y="2127097"/>
            <a:ext cx="3429000"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p:cNvSpPr>
            <a:spLocks noGrp="1"/>
          </p:cNvSpPr>
          <p:nvPr>
            <p:ph type="body" sz="quarter" idx="14"/>
          </p:nvPr>
        </p:nvSpPr>
        <p:spPr>
          <a:xfrm>
            <a:off x="8382000" y="2121640"/>
            <a:ext cx="3429000"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ectangle 15"/>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2"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Tree>
    <p:extLst>
      <p:ext uri="{BB962C8B-B14F-4D97-AF65-F5344CB8AC3E}">
        <p14:creationId xmlns:p14="http://schemas.microsoft.com/office/powerpoint/2010/main" val="104598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9" name="Rectangle 8"/>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 -</a:t>
            </a:r>
            <a:r>
              <a:rPr lang="en-US" sz="1100" baseline="0" dirty="0">
                <a:latin typeface="Franklin Gothic Book" charset="0"/>
                <a:ea typeface="Franklin Gothic Book" charset="0"/>
                <a:cs typeface="Franklin Gothic Book" charset="0"/>
              </a:rPr>
              <a:t> July </a:t>
            </a:r>
            <a:endParaRPr lang="en-US" sz="1100" dirty="0">
              <a:latin typeface="Franklin Gothic Book" charset="0"/>
              <a:ea typeface="Franklin Gothic Book" charset="0"/>
              <a:cs typeface="Franklin Gothic Book" charset="0"/>
            </a:endParaRPr>
          </a:p>
        </p:txBody>
      </p:sp>
      <p:sp>
        <p:nvSpPr>
          <p:cNvPr id="12"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
        <p:nvSpPr>
          <p:cNvPr id="13" name="Text Placeholder 5"/>
          <p:cNvSpPr>
            <a:spLocks noGrp="1"/>
          </p:cNvSpPr>
          <p:nvPr>
            <p:ph type="body" sz="quarter" idx="14"/>
          </p:nvPr>
        </p:nvSpPr>
        <p:spPr>
          <a:xfrm>
            <a:off x="380999" y="2121640"/>
            <a:ext cx="4517571"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5"/>
          <p:cNvSpPr>
            <a:spLocks noGrp="1"/>
          </p:cNvSpPr>
          <p:nvPr>
            <p:ph type="body" sz="quarter" idx="15"/>
          </p:nvPr>
        </p:nvSpPr>
        <p:spPr>
          <a:xfrm>
            <a:off x="5356861" y="2121640"/>
            <a:ext cx="4517571"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7310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4" name="Text Placeholder 5"/>
          <p:cNvSpPr>
            <a:spLocks noGrp="1"/>
          </p:cNvSpPr>
          <p:nvPr>
            <p:ph type="body" sz="quarter" idx="12"/>
          </p:nvPr>
        </p:nvSpPr>
        <p:spPr>
          <a:xfrm>
            <a:off x="381000" y="2121640"/>
            <a:ext cx="2383972" cy="2965450"/>
          </a:xfrm>
          <a:prstGeom prst="rect">
            <a:avLst/>
          </a:prstGeom>
        </p:spPr>
        <p:txBody>
          <a:bodyPr/>
          <a:lstStyle>
            <a:lvl1pPr marL="0" indent="0">
              <a:buNone/>
              <a:defRPr sz="1600" b="0" i="0">
                <a:solidFill>
                  <a:srgbClr val="011224"/>
                </a:solidFill>
                <a:latin typeface="Franklin Gothic Book" charset="0"/>
                <a:ea typeface="Franklin Gothic Book" charset="0"/>
                <a:cs typeface="Franklin Gothic Book" charset="0"/>
              </a:defRPr>
            </a:lvl1pPr>
            <a:lvl2pPr marL="457200" indent="0">
              <a:buNone/>
              <a:defRPr sz="1400" b="0" i="0">
                <a:solidFill>
                  <a:srgbClr val="011224"/>
                </a:solidFill>
                <a:latin typeface="Franklin Gothic Book" charset="0"/>
                <a:ea typeface="Franklin Gothic Book" charset="0"/>
                <a:cs typeface="Franklin Gothic Book" charset="0"/>
              </a:defRPr>
            </a:lvl2pPr>
            <a:lvl3pPr marL="914400" indent="0">
              <a:buNone/>
              <a:defRPr sz="1200" b="0" i="0">
                <a:solidFill>
                  <a:srgbClr val="011224"/>
                </a:solidFill>
                <a:latin typeface="Franklin Gothic Book" charset="0"/>
                <a:ea typeface="Franklin Gothic Book" charset="0"/>
                <a:cs typeface="Franklin Gothic Book" charset="0"/>
              </a:defRPr>
            </a:lvl3pPr>
            <a:lvl4pPr marL="1371600" indent="0">
              <a:buNone/>
              <a:defRPr sz="1100" b="0" i="0">
                <a:solidFill>
                  <a:srgbClr val="011224"/>
                </a:solidFill>
                <a:latin typeface="Franklin Gothic Book" charset="0"/>
                <a:ea typeface="Franklin Gothic Book" charset="0"/>
                <a:cs typeface="Franklin Gothic Book" charset="0"/>
              </a:defRPr>
            </a:lvl4pPr>
            <a:lvl5pPr marL="1828800" indent="0">
              <a:buNone/>
              <a:defRPr sz="1000" b="0" i="0">
                <a:solidFill>
                  <a:srgbClr val="011224"/>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5"/>
          <p:cNvSpPr>
            <a:spLocks noGrp="1"/>
          </p:cNvSpPr>
          <p:nvPr>
            <p:ph type="body" sz="quarter" idx="13"/>
          </p:nvPr>
        </p:nvSpPr>
        <p:spPr>
          <a:xfrm>
            <a:off x="3396343" y="2114034"/>
            <a:ext cx="2383972"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4"/>
          </p:nvPr>
        </p:nvSpPr>
        <p:spPr>
          <a:xfrm>
            <a:off x="6411686" y="2111885"/>
            <a:ext cx="2383972"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a:t>
            </a:r>
            <a:r>
              <a:rPr lang="en-US" sz="1100" baseline="0" dirty="0">
                <a:latin typeface="Franklin Gothic Book" charset="0"/>
                <a:ea typeface="Franklin Gothic Book" charset="0"/>
                <a:cs typeface="Franklin Gothic Book" charset="0"/>
              </a:rPr>
              <a:t> - July </a:t>
            </a:r>
            <a:endParaRPr lang="en-US" sz="1100" dirty="0">
              <a:latin typeface="Franklin Gothic Book" charset="0"/>
              <a:ea typeface="Franklin Gothic Book" charset="0"/>
              <a:cs typeface="Franklin Gothic Book" charset="0"/>
            </a:endParaRPr>
          </a:p>
        </p:txBody>
      </p:sp>
      <p:sp>
        <p:nvSpPr>
          <p:cNvPr id="9"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
        <p:nvSpPr>
          <p:cNvPr id="10" name="Text Placeholder 5"/>
          <p:cNvSpPr>
            <a:spLocks noGrp="1"/>
          </p:cNvSpPr>
          <p:nvPr>
            <p:ph type="body" sz="quarter" idx="15"/>
          </p:nvPr>
        </p:nvSpPr>
        <p:spPr>
          <a:xfrm>
            <a:off x="9427028" y="2111885"/>
            <a:ext cx="2383972" cy="2965450"/>
          </a:xfrm>
          <a:prstGeom prst="rect">
            <a:avLst/>
          </a:prstGeom>
        </p:spPr>
        <p:txBody>
          <a:bodyPr/>
          <a:lstStyle>
            <a:lvl1pPr>
              <a:defRPr sz="1600"/>
            </a:lvl1pPr>
            <a:lvl2pPr>
              <a:defRPr sz="1400"/>
            </a:lvl2pPr>
            <a:lvl3pPr>
              <a:defRPr sz="1200"/>
            </a:lvl3pPr>
            <a:lvl4pPr>
              <a:defRPr sz="11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2706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81000" y="606426"/>
            <a:ext cx="11430000" cy="788620"/>
          </a:xfrm>
        </p:spPr>
        <p:txBody>
          <a:bodyPr>
            <a:normAutofit/>
          </a:bodyPr>
          <a:lstStyle>
            <a:lvl1pPr>
              <a:defRPr sz="3200">
                <a:solidFill>
                  <a:srgbClr val="011224"/>
                </a:solidFill>
              </a:defRPr>
            </a:lvl1pPr>
          </a:lstStyle>
          <a:p>
            <a:r>
              <a:rPr lang="en-US" dirty="0"/>
              <a:t>Click to edit Master title style</a:t>
            </a:r>
          </a:p>
        </p:txBody>
      </p:sp>
      <p:sp>
        <p:nvSpPr>
          <p:cNvPr id="4" name="Text Placeholder 5"/>
          <p:cNvSpPr>
            <a:spLocks noGrp="1"/>
          </p:cNvSpPr>
          <p:nvPr>
            <p:ph type="body" sz="quarter" idx="12"/>
          </p:nvPr>
        </p:nvSpPr>
        <p:spPr>
          <a:xfrm>
            <a:off x="381000" y="3271174"/>
            <a:ext cx="2383972" cy="2316424"/>
          </a:xfrm>
          <a:prstGeom prst="rect">
            <a:avLst/>
          </a:prstGeom>
        </p:spPr>
        <p:txBody>
          <a:bodyPr/>
          <a:lstStyle>
            <a:lvl1pPr marL="0" indent="0">
              <a:buFont typeface="Arial" charset="0"/>
              <a:buNone/>
              <a:defRPr sz="1600" b="0" i="0">
                <a:solidFill>
                  <a:srgbClr val="011224"/>
                </a:solidFill>
                <a:latin typeface="Franklin Gothic Book" charset="0"/>
                <a:ea typeface="Franklin Gothic Book" charset="0"/>
                <a:cs typeface="Franklin Gothic Book" charset="0"/>
              </a:defRPr>
            </a:lvl1pPr>
            <a:lvl2pPr marL="457200" indent="0">
              <a:buFont typeface="Arial" charset="0"/>
              <a:buNone/>
              <a:defRPr sz="1400" b="0" i="0">
                <a:solidFill>
                  <a:srgbClr val="011224"/>
                </a:solidFill>
                <a:latin typeface="Franklin Gothic Book" charset="0"/>
                <a:ea typeface="Franklin Gothic Book" charset="0"/>
                <a:cs typeface="Franklin Gothic Book" charset="0"/>
              </a:defRPr>
            </a:lvl2pPr>
            <a:lvl3pPr marL="914400" indent="0">
              <a:buFont typeface="Arial" charset="0"/>
              <a:buNone/>
              <a:defRPr sz="1200" b="0" i="0">
                <a:solidFill>
                  <a:srgbClr val="011224"/>
                </a:solidFill>
                <a:latin typeface="Franklin Gothic Book" charset="0"/>
                <a:ea typeface="Franklin Gothic Book" charset="0"/>
                <a:cs typeface="Franklin Gothic Book" charset="0"/>
              </a:defRPr>
            </a:lvl3pPr>
            <a:lvl4pPr marL="1371600" indent="0">
              <a:buFont typeface="Arial" charset="0"/>
              <a:buNone/>
              <a:defRPr sz="1100" b="0" i="0">
                <a:solidFill>
                  <a:srgbClr val="011224"/>
                </a:solidFill>
                <a:latin typeface="Franklin Gothic Book" charset="0"/>
                <a:ea typeface="Franklin Gothic Book" charset="0"/>
                <a:cs typeface="Franklin Gothic Book" charset="0"/>
              </a:defRPr>
            </a:lvl4pPr>
            <a:lvl5pPr marL="1828800" indent="0">
              <a:buFont typeface="Arial" charset="0"/>
              <a:buNone/>
              <a:defRPr sz="1000" b="0" i="0">
                <a:solidFill>
                  <a:srgbClr val="011224"/>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5"/>
          <p:cNvSpPr>
            <a:spLocks noGrp="1"/>
          </p:cNvSpPr>
          <p:nvPr>
            <p:ph type="body" sz="quarter" idx="13"/>
          </p:nvPr>
        </p:nvSpPr>
        <p:spPr>
          <a:xfrm>
            <a:off x="3396343" y="3263568"/>
            <a:ext cx="2383972" cy="2316424"/>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100"/>
            </a:lvl4pPr>
            <a:lvl5pPr marL="18288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4"/>
          </p:nvPr>
        </p:nvSpPr>
        <p:spPr>
          <a:xfrm>
            <a:off x="6411686" y="3261419"/>
            <a:ext cx="2383972" cy="2316424"/>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100"/>
            </a:lvl4pPr>
            <a:lvl5pPr marL="18288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0"/>
            <a:ext cx="12192000" cy="199291"/>
          </a:xfrm>
          <a:prstGeom prst="rect">
            <a:avLst/>
          </a:prstGeom>
          <a:solidFill>
            <a:srgbClr val="2EB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7615647" y="6387242"/>
            <a:ext cx="3672674"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100" dirty="0">
                <a:latin typeface="Franklin Gothic Book" charset="0"/>
                <a:ea typeface="Franklin Gothic Book" charset="0"/>
                <a:cs typeface="Franklin Gothic Book" charset="0"/>
              </a:rPr>
              <a:t>LISC Presentation</a:t>
            </a:r>
            <a:r>
              <a:rPr lang="en-US" sz="1100" baseline="0" dirty="0">
                <a:latin typeface="Franklin Gothic Book" charset="0"/>
                <a:ea typeface="Franklin Gothic Book" charset="0"/>
                <a:cs typeface="Franklin Gothic Book" charset="0"/>
              </a:rPr>
              <a:t> - July </a:t>
            </a:r>
            <a:endParaRPr lang="en-US" sz="1100" dirty="0">
              <a:latin typeface="Franklin Gothic Book" charset="0"/>
              <a:ea typeface="Franklin Gothic Book" charset="0"/>
              <a:cs typeface="Franklin Gothic Book" charset="0"/>
            </a:endParaRPr>
          </a:p>
        </p:txBody>
      </p:sp>
      <p:sp>
        <p:nvSpPr>
          <p:cNvPr id="9" name="Slide Number Placeholder 2"/>
          <p:cNvSpPr>
            <a:spLocks noGrp="1"/>
          </p:cNvSpPr>
          <p:nvPr>
            <p:ph type="sldNum" sz="quarter" idx="10"/>
          </p:nvPr>
        </p:nvSpPr>
        <p:spPr>
          <a:xfrm>
            <a:off x="11406554" y="6335485"/>
            <a:ext cx="404446" cy="365125"/>
          </a:xfrm>
          <a:prstGeom prst="rect">
            <a:avLst/>
          </a:prstGeom>
        </p:spPr>
        <p:txBody>
          <a:bodyPr anchor="ctr"/>
          <a:lstStyle>
            <a:lvl1pPr>
              <a:defRPr sz="1200">
                <a:solidFill>
                  <a:srgbClr val="2EB1D1"/>
                </a:solidFill>
              </a:defRPr>
            </a:lvl1pPr>
          </a:lstStyle>
          <a:p>
            <a:fld id="{4749BECD-3273-4FE3-BD63-F549C359A7E1}" type="slidenum">
              <a:rPr lang="en-US" smtClean="0"/>
              <a:pPr/>
              <a:t>‹#›</a:t>
            </a:fld>
            <a:endParaRPr lang="en-US" dirty="0"/>
          </a:p>
        </p:txBody>
      </p:sp>
      <p:sp>
        <p:nvSpPr>
          <p:cNvPr id="10" name="Text Placeholder 5"/>
          <p:cNvSpPr>
            <a:spLocks noGrp="1"/>
          </p:cNvSpPr>
          <p:nvPr>
            <p:ph type="body" sz="quarter" idx="15"/>
          </p:nvPr>
        </p:nvSpPr>
        <p:spPr>
          <a:xfrm>
            <a:off x="9427028" y="3261419"/>
            <a:ext cx="2383972" cy="2316424"/>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100"/>
            </a:lvl4pPr>
            <a:lvl5pPr marL="1828800" indent="0">
              <a:buNone/>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49155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911225"/>
            <a:ext cx="3429000" cy="1949206"/>
          </a:xfrm>
          <a:prstGeom prst="rect">
            <a:avLst/>
          </a:prstGeom>
        </p:spPr>
        <p:txBody>
          <a:bodyPr vert="horz" lIns="91440" tIns="45720" rIns="91440" bIns="45720" rtlCol="0" anchor="t" anchorCtr="0">
            <a:normAutofit/>
          </a:bodyPr>
          <a:lstStyle/>
          <a:p>
            <a:r>
              <a:rPr lang="en-US" dirty="0"/>
              <a:t>Click to edit Master title style</a:t>
            </a:r>
          </a:p>
        </p:txBody>
      </p:sp>
      <p:pic>
        <p:nvPicPr>
          <p:cNvPr id="4" name="Content Placeholder 7"/>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381000" y="6217103"/>
            <a:ext cx="567782" cy="428395"/>
          </a:xfrm>
          <a:prstGeom prst="rect">
            <a:avLst/>
          </a:prstGeom>
        </p:spPr>
      </p:pic>
    </p:spTree>
    <p:extLst>
      <p:ext uri="{BB962C8B-B14F-4D97-AF65-F5344CB8AC3E}">
        <p14:creationId xmlns:p14="http://schemas.microsoft.com/office/powerpoint/2010/main" val="903800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728">
          <p15:clr>
            <a:srgbClr val="F26B43"/>
          </p15:clr>
        </p15:guide>
        <p15:guide id="2" orient="horz" pos="4176">
          <p15:clr>
            <a:srgbClr val="F26B43"/>
          </p15:clr>
        </p15:guide>
        <p15:guide id="3" pos="240">
          <p15:clr>
            <a:srgbClr val="F26B43"/>
          </p15:clr>
        </p15:guide>
        <p15:guide id="4" pos="7440">
          <p15:clr>
            <a:srgbClr val="F26B43"/>
          </p15:clr>
        </p15:guide>
        <p15:guide id="5" orient="horz" pos="4032">
          <p15:clr>
            <a:srgbClr val="F26B43"/>
          </p15:clr>
        </p15:guide>
        <p15:guide id="6" orient="horz" pos="864">
          <p15:clr>
            <a:srgbClr val="F26B43"/>
          </p15:clr>
        </p15:guide>
        <p15:guide id="7" orient="horz" pos="1440">
          <p15:clr>
            <a:srgbClr val="F26B43"/>
          </p15:clr>
        </p15:guide>
        <p15:guide id="8" orient="horz" pos="2016">
          <p15:clr>
            <a:srgbClr val="F26B43"/>
          </p15:clr>
        </p15:guide>
        <p15:guide id="9" orient="horz" pos="2304">
          <p15:clr>
            <a:srgbClr val="F26B43"/>
          </p15:clr>
        </p15:guide>
        <p15:guide id="10" orient="horz" pos="1152">
          <p15:clr>
            <a:srgbClr val="F26B43"/>
          </p15:clr>
        </p15:guide>
        <p15:guide id="11" orient="horz" pos="2592">
          <p15:clr>
            <a:srgbClr val="F26B43"/>
          </p15:clr>
        </p15:guide>
        <p15:guide id="12" orient="horz" pos="2880">
          <p15:clr>
            <a:srgbClr val="F26B43"/>
          </p15:clr>
        </p15:guide>
        <p15:guide id="13" orient="horz" pos="3168">
          <p15:clr>
            <a:srgbClr val="F26B43"/>
          </p15:clr>
        </p15:guide>
        <p15:guide id="14" orient="horz" pos="3456">
          <p15:clr>
            <a:srgbClr val="F26B43"/>
          </p15:clr>
        </p15:guide>
        <p15:guide id="15" orient="horz" pos="3744">
          <p15:clr>
            <a:srgbClr val="F26B43"/>
          </p15:clr>
        </p15:guide>
        <p15:guide id="16" pos="3840">
          <p15:clr>
            <a:srgbClr val="F26B43"/>
          </p15:clr>
        </p15:guide>
        <p15:guide id="17" pos="3984">
          <p15:clr>
            <a:srgbClr val="F26B43"/>
          </p15:clr>
        </p15:guide>
        <p15:guide id="18" pos="3696">
          <p15:clr>
            <a:srgbClr val="F26B43"/>
          </p15:clr>
        </p15:guide>
        <p15:guide id="19" pos="5712">
          <p15:clr>
            <a:srgbClr val="F26B43"/>
          </p15:clr>
        </p15:guide>
        <p15:guide id="20" pos="5568">
          <p15:clr>
            <a:srgbClr val="F26B43"/>
          </p15:clr>
        </p15:guide>
        <p15:guide id="21" pos="5856">
          <p15:clr>
            <a:srgbClr val="F26B43"/>
          </p15:clr>
        </p15:guide>
        <p15:guide id="22" pos="1968">
          <p15:clr>
            <a:srgbClr val="F26B43"/>
          </p15:clr>
        </p15:guide>
        <p15:guide id="23" pos="2112">
          <p15:clr>
            <a:srgbClr val="F26B43"/>
          </p15:clr>
        </p15:guide>
        <p15:guide id="24" pos="1824">
          <p15:clr>
            <a:srgbClr val="F26B43"/>
          </p15:clr>
        </p15:guide>
        <p15:guide id="25" orient="horz" pos="57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hyperlink" Target="https://home.treasury.gov/system/files/136/IFR-Explainer.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neighborhoodhomesinvestmentact.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hudexchange.info/programs/home-arp/" TargetMode="External"/><Relationship Id="rId2" Type="http://schemas.openxmlformats.org/officeDocument/2006/relationships/hyperlink" Target="https://www.hud.gov/sites/dfiles/CPD/documents/HOME-ARP.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smtClean="0"/>
              <a:t>Summary of Housing Resources in </a:t>
            </a:r>
            <a:r>
              <a:rPr lang="en-US" dirty="0" err="1" smtClean="0"/>
              <a:t>Covid</a:t>
            </a:r>
            <a:r>
              <a:rPr lang="en-US" dirty="0" smtClean="0"/>
              <a:t> Response Bills and Pending Legislative Efforts</a:t>
            </a:r>
            <a:endParaRPr lang="en-US" dirty="0"/>
          </a:p>
        </p:txBody>
      </p:sp>
    </p:spTree>
    <p:extLst>
      <p:ext uri="{BB962C8B-B14F-4D97-AF65-F5344CB8AC3E}">
        <p14:creationId xmlns:p14="http://schemas.microsoft.com/office/powerpoint/2010/main" val="1494322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2"/>
          </p:nvPr>
        </p:nvSpPr>
        <p:spPr>
          <a:xfrm>
            <a:off x="178776" y="1141587"/>
            <a:ext cx="6844146" cy="2442662"/>
          </a:xfrm>
        </p:spPr>
        <p:txBody>
          <a:bodyPr/>
          <a:lstStyle/>
          <a:p>
            <a:endParaRPr lang="en-US" sz="2400" dirty="0" smtClean="0">
              <a:latin typeface="Franklin Gothic Book" panose="020B0503020102020204" pitchFamily="34" charset="0"/>
            </a:endParaRPr>
          </a:p>
          <a:p>
            <a:endParaRPr lang="en-US" sz="2400" dirty="0"/>
          </a:p>
          <a:p>
            <a:pPr marL="0" indent="0">
              <a:buNone/>
            </a:pPr>
            <a:endParaRPr lang="en-US" sz="2400" dirty="0">
              <a:solidFill>
                <a:schemeClr val="tx1"/>
              </a:solidFill>
              <a:latin typeface="Franklin Gothic Book" panose="020B0503020102020204" pitchFamily="34" charset="0"/>
              <a:ea typeface="Franklin Gothic Medium" charset="0"/>
              <a:cs typeface="Franklin Gothic Medium" charset="0"/>
            </a:endParaRPr>
          </a:p>
        </p:txBody>
      </p:sp>
      <p:sp>
        <p:nvSpPr>
          <p:cNvPr id="3" name="Slide Number Placeholder 2"/>
          <p:cNvSpPr>
            <a:spLocks noGrp="1"/>
          </p:cNvSpPr>
          <p:nvPr>
            <p:ph type="sldNum" sz="quarter" idx="10"/>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749BECD-3273-4FE3-BD63-F549C359A7E1}" type="slidenum">
              <a:rPr kumimoji="0" lang="en-US" sz="1200" b="0" i="0" u="none" strike="noStrike" kern="1200" cap="none" spc="0" normalizeH="0" baseline="0" noProof="0" smtClean="0">
                <a:ln>
                  <a:noFill/>
                </a:ln>
                <a:solidFill>
                  <a:srgbClr val="2EB1D1"/>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2EB1D1"/>
              </a:solidFill>
              <a:effectLst/>
              <a:uLnTx/>
              <a:uFillTx/>
              <a:latin typeface="Calibri" panose="020F0502020204030204"/>
              <a:ea typeface="+mn-ea"/>
              <a:cs typeface="+mn-cs"/>
            </a:endParaRPr>
          </a:p>
        </p:txBody>
      </p:sp>
      <p:sp>
        <p:nvSpPr>
          <p:cNvPr id="9" name="Rectangle 8"/>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9"/>
          <p:cNvSpPr>
            <a:spLocks noGrp="1"/>
          </p:cNvSpPr>
          <p:nvPr>
            <p:ph type="body" sz="quarter" idx="13"/>
          </p:nvPr>
        </p:nvSpPr>
        <p:spPr>
          <a:xfrm>
            <a:off x="374074" y="1238865"/>
            <a:ext cx="11436926" cy="4819667"/>
          </a:xfrm>
        </p:spPr>
        <p:txBody>
          <a:bodyPr/>
          <a:lstStyle/>
          <a:p>
            <a:pPr marL="285750" indent="-285750"/>
            <a:r>
              <a:rPr lang="en-US" sz="2400" b="1" dirty="0" smtClean="0"/>
              <a:t>State/Local Fiscal Recovery Funds ($350B) </a:t>
            </a:r>
            <a:endParaRPr lang="en-US" sz="2400" b="1" dirty="0"/>
          </a:p>
          <a:p>
            <a:pPr marL="742950" lvl="1" indent="-285750"/>
            <a:r>
              <a:rPr lang="en-US" sz="2400" dirty="0" smtClean="0"/>
              <a:t>Establishes </a:t>
            </a:r>
            <a:r>
              <a:rPr lang="en-US" sz="2400" dirty="0"/>
              <a:t>a new source of funding through a $350 billion allocation administered by Treasury for states, municipalities, counties, U.S. territories, and tribal governments</a:t>
            </a:r>
          </a:p>
          <a:p>
            <a:pPr marL="742950" lvl="1" indent="-285750"/>
            <a:r>
              <a:rPr lang="en-US" sz="2400" dirty="0"/>
              <a:t>Distributed in two tranches, with 50% being delivered no later than 60 days from date of enactment, and the remainder delivered no later than one year later. </a:t>
            </a:r>
            <a:endParaRPr lang="en-US" sz="2400" dirty="0" smtClean="0"/>
          </a:p>
          <a:p>
            <a:pPr marL="742950" lvl="1" indent="-285750"/>
            <a:r>
              <a:rPr lang="en-US" sz="2400" dirty="0" smtClean="0"/>
              <a:t>Funding can be utilized broadly, including for affordable housing development and assistance.</a:t>
            </a:r>
          </a:p>
          <a:p>
            <a:pPr marL="742950" lvl="1" indent="-285750"/>
            <a:r>
              <a:rPr lang="en-US" sz="2400" dirty="0" smtClean="0"/>
              <a:t>Treasury </a:t>
            </a:r>
            <a:r>
              <a:rPr lang="en-US" sz="2400" dirty="0" smtClean="0">
                <a:hlinkClick r:id="rId3"/>
              </a:rPr>
              <a:t>released a statement</a:t>
            </a:r>
            <a:r>
              <a:rPr lang="en-US" sz="2400" dirty="0" smtClean="0"/>
              <a:t> stressing recipients are not at risk of fund recoupment if they are using resources consistent with interim final rule. This is due to the numerous eligible uses and may help with uncertainty around allocating resources for housing purposes.</a:t>
            </a:r>
            <a:endParaRPr lang="en-US" sz="2400" dirty="0"/>
          </a:p>
          <a:p>
            <a:endParaRPr lang="en-US" sz="1800" dirty="0" smtClean="0"/>
          </a:p>
          <a:p>
            <a:endParaRPr lang="en-US" sz="1800" b="1" dirty="0"/>
          </a:p>
        </p:txBody>
      </p:sp>
      <p:sp>
        <p:nvSpPr>
          <p:cNvPr id="8" name="Title 1"/>
          <p:cNvSpPr>
            <a:spLocks noGrp="1"/>
          </p:cNvSpPr>
          <p:nvPr>
            <p:ph type="title"/>
          </p:nvPr>
        </p:nvSpPr>
        <p:spPr>
          <a:xfrm>
            <a:off x="381000" y="563563"/>
            <a:ext cx="11430000" cy="788987"/>
          </a:xfrm>
        </p:spPr>
        <p:txBody>
          <a:bodyPr/>
          <a:lstStyle/>
          <a:p>
            <a:r>
              <a:rPr lang="en-US" b="1" dirty="0">
                <a:solidFill>
                  <a:schemeClr val="tx1"/>
                </a:solidFill>
                <a:latin typeface="Franklin Gothic Book" panose="020B0503020102020204" pitchFamily="34" charset="0"/>
              </a:rPr>
              <a:t>American Rescue Plan – Housing Provisions</a:t>
            </a:r>
            <a:endParaRPr lang="en-US" dirty="0"/>
          </a:p>
        </p:txBody>
      </p:sp>
    </p:spTree>
    <p:extLst>
      <p:ext uri="{BB962C8B-B14F-4D97-AF65-F5344CB8AC3E}">
        <p14:creationId xmlns:p14="http://schemas.microsoft.com/office/powerpoint/2010/main" val="2769606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777" y="352967"/>
            <a:ext cx="11430000" cy="788620"/>
          </a:xfrm>
        </p:spPr>
        <p:txBody>
          <a:bodyPr>
            <a:normAutofit/>
          </a:bodyPr>
          <a:lstStyle/>
          <a:p>
            <a:r>
              <a:rPr lang="en-US" sz="2400" b="1" dirty="0">
                <a:solidFill>
                  <a:schemeClr val="tx1"/>
                </a:solidFill>
                <a:latin typeface="Franklin Gothic Book" panose="020B0503020102020204" pitchFamily="34" charset="0"/>
              </a:rPr>
              <a:t>American Rescue Plan – Housing Provisions</a:t>
            </a:r>
            <a:endParaRPr lang="en-US" sz="2400" dirty="0"/>
          </a:p>
        </p:txBody>
      </p:sp>
      <p:sp>
        <p:nvSpPr>
          <p:cNvPr id="10" name="Text Placeholder 9"/>
          <p:cNvSpPr>
            <a:spLocks noGrp="1"/>
          </p:cNvSpPr>
          <p:nvPr>
            <p:ph type="body" sz="quarter" idx="12"/>
          </p:nvPr>
        </p:nvSpPr>
        <p:spPr>
          <a:xfrm>
            <a:off x="178776" y="1141587"/>
            <a:ext cx="6844146" cy="2442662"/>
          </a:xfrm>
        </p:spPr>
        <p:txBody>
          <a:bodyPr/>
          <a:lstStyle/>
          <a:p>
            <a:endParaRPr lang="en-US" sz="2400" dirty="0" smtClean="0">
              <a:latin typeface="Franklin Gothic Book" panose="020B0503020102020204" pitchFamily="34" charset="0"/>
            </a:endParaRPr>
          </a:p>
          <a:p>
            <a:endParaRPr lang="en-US" sz="2400" dirty="0"/>
          </a:p>
          <a:p>
            <a:pPr marL="0" indent="0">
              <a:buNone/>
            </a:pPr>
            <a:endParaRPr lang="en-US" sz="2400" dirty="0">
              <a:solidFill>
                <a:schemeClr val="tx1"/>
              </a:solidFill>
              <a:latin typeface="Franklin Gothic Book" panose="020B0503020102020204" pitchFamily="34" charset="0"/>
              <a:ea typeface="Franklin Gothic Medium" charset="0"/>
              <a:cs typeface="Franklin Gothic Medium" charset="0"/>
            </a:endParaRPr>
          </a:p>
        </p:txBody>
      </p:sp>
      <p:sp>
        <p:nvSpPr>
          <p:cNvPr id="3" name="Slide Number Placeholder 2"/>
          <p:cNvSpPr>
            <a:spLocks noGrp="1"/>
          </p:cNvSpPr>
          <p:nvPr>
            <p:ph type="sldNum" sz="quarter" idx="10"/>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749BECD-3273-4FE3-BD63-F549C359A7E1}" type="slidenum">
              <a:rPr kumimoji="0" lang="en-US" sz="1200" b="0" i="0" u="none" strike="noStrike" kern="1200" cap="none" spc="0" normalizeH="0" baseline="0" noProof="0" smtClean="0">
                <a:ln>
                  <a:noFill/>
                </a:ln>
                <a:solidFill>
                  <a:srgbClr val="2EB1D1"/>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2EB1D1"/>
              </a:solidFill>
              <a:effectLst/>
              <a:uLnTx/>
              <a:uFillTx/>
              <a:latin typeface="Calibri" panose="020F0502020204030204"/>
              <a:ea typeface="+mn-ea"/>
              <a:cs typeface="+mn-cs"/>
            </a:endParaRPr>
          </a:p>
        </p:txBody>
      </p:sp>
      <p:sp>
        <p:nvSpPr>
          <p:cNvPr id="9" name="Rectangle 8"/>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9"/>
          <p:cNvSpPr>
            <a:spLocks noGrp="1"/>
          </p:cNvSpPr>
          <p:nvPr>
            <p:ph type="body" sz="quarter" idx="13"/>
          </p:nvPr>
        </p:nvSpPr>
        <p:spPr>
          <a:xfrm>
            <a:off x="374074" y="1029333"/>
            <a:ext cx="11436926" cy="5029199"/>
          </a:xfrm>
        </p:spPr>
        <p:txBody>
          <a:bodyPr/>
          <a:lstStyle/>
          <a:p>
            <a:pPr marL="0" indent="0">
              <a:buNone/>
            </a:pPr>
            <a:r>
              <a:rPr lang="en-US" sz="2000" b="1" dirty="0" smtClean="0"/>
              <a:t>State and Local Fiscal Aid Recovery Funds - Distribution </a:t>
            </a:r>
            <a:endParaRPr lang="en-US" sz="2000" b="1" dirty="0"/>
          </a:p>
          <a:p>
            <a:pPr marL="400050" indent="-400050">
              <a:buFont typeface="+mj-lt"/>
              <a:buAutoNum type="romanUcPeriod"/>
            </a:pPr>
            <a:r>
              <a:rPr lang="en-US" sz="2000" dirty="0" smtClean="0"/>
              <a:t>Funding </a:t>
            </a:r>
            <a:r>
              <a:rPr lang="en-US" sz="2000" dirty="0"/>
              <a:t>Available to </a:t>
            </a:r>
            <a:r>
              <a:rPr lang="en-US" sz="2000" dirty="0">
                <a:solidFill>
                  <a:srgbClr val="00B0F0"/>
                </a:solidFill>
              </a:rPr>
              <a:t>States and </a:t>
            </a:r>
            <a:r>
              <a:rPr lang="en-US" sz="2000" dirty="0" smtClean="0">
                <a:solidFill>
                  <a:srgbClr val="00B0F0"/>
                </a:solidFill>
              </a:rPr>
              <a:t>the District </a:t>
            </a:r>
            <a:r>
              <a:rPr lang="en-US" sz="2000" dirty="0">
                <a:solidFill>
                  <a:srgbClr val="00B0F0"/>
                </a:solidFill>
              </a:rPr>
              <a:t>of Columbia</a:t>
            </a:r>
            <a:r>
              <a:rPr lang="en-US" sz="2000" dirty="0"/>
              <a:t>: $195.3 </a:t>
            </a:r>
            <a:r>
              <a:rPr lang="en-US" sz="2000" dirty="0" smtClean="0"/>
              <a:t>Billion</a:t>
            </a:r>
          </a:p>
          <a:p>
            <a:pPr lvl="1"/>
            <a:r>
              <a:rPr lang="en-US" sz="2000" dirty="0" smtClean="0"/>
              <a:t>$25.5 </a:t>
            </a:r>
            <a:r>
              <a:rPr lang="en-US" sz="2000" dirty="0"/>
              <a:t>billion would be equally divided to </a:t>
            </a:r>
            <a:r>
              <a:rPr lang="en-US" sz="2000" dirty="0" smtClean="0"/>
              <a:t>provide each </a:t>
            </a:r>
            <a:r>
              <a:rPr lang="en-US" sz="2000" dirty="0"/>
              <a:t>state a minimum of $500 </a:t>
            </a:r>
            <a:r>
              <a:rPr lang="en-US" sz="2000" dirty="0" smtClean="0"/>
              <a:t>million</a:t>
            </a:r>
          </a:p>
          <a:p>
            <a:pPr lvl="1"/>
            <a:r>
              <a:rPr lang="en-US" sz="2000" dirty="0" smtClean="0"/>
              <a:t>$</a:t>
            </a:r>
            <a:r>
              <a:rPr lang="en-US" sz="2000" dirty="0"/>
              <a:t>169 billion would be allocated based on the </a:t>
            </a:r>
            <a:r>
              <a:rPr lang="en-US" sz="2000" dirty="0" smtClean="0"/>
              <a:t>states’ share </a:t>
            </a:r>
            <a:r>
              <a:rPr lang="en-US" sz="2000" dirty="0"/>
              <a:t>of unemployed workers from October </a:t>
            </a:r>
            <a:r>
              <a:rPr lang="en-US" sz="2000" dirty="0" smtClean="0"/>
              <a:t>to December 2020</a:t>
            </a:r>
          </a:p>
          <a:p>
            <a:pPr lvl="1"/>
            <a:r>
              <a:rPr lang="en-US" sz="2000" dirty="0" smtClean="0"/>
              <a:t>States </a:t>
            </a:r>
            <a:r>
              <a:rPr lang="en-US" sz="2000" dirty="0"/>
              <a:t>can transfer funds to private </a:t>
            </a:r>
            <a:r>
              <a:rPr lang="en-US" sz="2000" dirty="0" smtClean="0"/>
              <a:t>nonprofit groups</a:t>
            </a:r>
            <a:endParaRPr lang="en-US" sz="2000" dirty="0"/>
          </a:p>
          <a:p>
            <a:pPr marL="400050" indent="-400050">
              <a:buFont typeface="+mj-lt"/>
              <a:buAutoNum type="romanUcPeriod"/>
            </a:pPr>
            <a:r>
              <a:rPr lang="en-US" sz="2000" dirty="0" smtClean="0"/>
              <a:t>Funding </a:t>
            </a:r>
            <a:r>
              <a:rPr lang="en-US" sz="2000" dirty="0"/>
              <a:t>Available </a:t>
            </a:r>
            <a:r>
              <a:rPr lang="en-US" sz="2000" dirty="0" smtClean="0"/>
              <a:t>to </a:t>
            </a:r>
            <a:r>
              <a:rPr lang="en-US" sz="2000" dirty="0" smtClean="0">
                <a:solidFill>
                  <a:srgbClr val="00B0F0"/>
                </a:solidFill>
              </a:rPr>
              <a:t>Counties: </a:t>
            </a:r>
            <a:r>
              <a:rPr lang="en-US" sz="2000" dirty="0" smtClean="0"/>
              <a:t>$65.1 </a:t>
            </a:r>
            <a:r>
              <a:rPr lang="en-US" sz="2000" dirty="0"/>
              <a:t>billion </a:t>
            </a:r>
            <a:endParaRPr lang="en-US" sz="2000" dirty="0" smtClean="0">
              <a:solidFill>
                <a:srgbClr val="00B0F0"/>
              </a:solidFill>
            </a:endParaRPr>
          </a:p>
          <a:p>
            <a:pPr lvl="1"/>
            <a:r>
              <a:rPr lang="en-US" sz="2000" dirty="0" smtClean="0"/>
              <a:t>$65.1 </a:t>
            </a:r>
            <a:r>
              <a:rPr lang="en-US" sz="2000" dirty="0"/>
              <a:t>billion in direct federal aid to counties based </a:t>
            </a:r>
            <a:r>
              <a:rPr lang="en-US" sz="2000" dirty="0" smtClean="0"/>
              <a:t>on the </a:t>
            </a:r>
            <a:r>
              <a:rPr lang="en-US" sz="2000" dirty="0"/>
              <a:t>county share of the U.S. population</a:t>
            </a:r>
          </a:p>
          <a:p>
            <a:pPr lvl="1"/>
            <a:r>
              <a:rPr lang="en-US" sz="2000" dirty="0"/>
              <a:t>C</a:t>
            </a:r>
            <a:r>
              <a:rPr lang="en-US" sz="2000" dirty="0" smtClean="0"/>
              <a:t>ounties </a:t>
            </a:r>
            <a:r>
              <a:rPr lang="en-US" sz="2000" dirty="0"/>
              <a:t>that are Community </a:t>
            </a:r>
            <a:r>
              <a:rPr lang="en-US" sz="2000" dirty="0" smtClean="0"/>
              <a:t>Development Block </a:t>
            </a:r>
            <a:r>
              <a:rPr lang="en-US" sz="2000" dirty="0"/>
              <a:t>Grant (CDBG) recipients </a:t>
            </a:r>
            <a:r>
              <a:rPr lang="en-US" sz="2000" dirty="0" smtClean="0"/>
              <a:t>will </a:t>
            </a:r>
            <a:r>
              <a:rPr lang="en-US" sz="2000" dirty="0"/>
              <a:t>receive whichever </a:t>
            </a:r>
            <a:r>
              <a:rPr lang="en-US" sz="2000" dirty="0" smtClean="0"/>
              <a:t>is larger </a:t>
            </a:r>
            <a:r>
              <a:rPr lang="en-US" sz="2000" dirty="0"/>
              <a:t>– the population-based share or </a:t>
            </a:r>
            <a:r>
              <a:rPr lang="en-US" sz="2000" dirty="0" smtClean="0"/>
              <a:t>the share </a:t>
            </a:r>
            <a:r>
              <a:rPr lang="en-US" sz="2000" dirty="0"/>
              <a:t>under a modified CDBG </a:t>
            </a:r>
            <a:r>
              <a:rPr lang="en-US" sz="2000" dirty="0" smtClean="0"/>
              <a:t>allocation formula</a:t>
            </a:r>
          </a:p>
          <a:p>
            <a:pPr marL="514350" indent="-514350">
              <a:buFont typeface="+mj-lt"/>
              <a:buAutoNum type="romanUcPeriod"/>
            </a:pPr>
            <a:r>
              <a:rPr lang="en-US" sz="2000" dirty="0" smtClean="0"/>
              <a:t>Funding </a:t>
            </a:r>
            <a:r>
              <a:rPr lang="en-US" sz="2000" dirty="0"/>
              <a:t>Available to </a:t>
            </a:r>
            <a:r>
              <a:rPr lang="en-US" sz="2000" dirty="0" smtClean="0">
                <a:solidFill>
                  <a:srgbClr val="00B0F0"/>
                </a:solidFill>
              </a:rPr>
              <a:t>Municipalities: </a:t>
            </a:r>
            <a:r>
              <a:rPr lang="en-US" sz="2000" dirty="0"/>
              <a:t>$65.1 billion </a:t>
            </a:r>
            <a:endParaRPr lang="en-US" sz="2000" dirty="0" smtClean="0"/>
          </a:p>
          <a:p>
            <a:pPr lvl="1"/>
            <a:r>
              <a:rPr lang="en-US" sz="2000" dirty="0"/>
              <a:t>With populations of at least 50,000: $45.57 billion </a:t>
            </a:r>
            <a:r>
              <a:rPr lang="en-US" sz="2000" dirty="0" smtClean="0"/>
              <a:t>in direct </a:t>
            </a:r>
            <a:r>
              <a:rPr lang="en-US" sz="2000" dirty="0"/>
              <a:t>federal aid for municipalities using a </a:t>
            </a:r>
            <a:r>
              <a:rPr lang="en-US" sz="2000" dirty="0" smtClean="0"/>
              <a:t>modified CDBG </a:t>
            </a:r>
            <a:r>
              <a:rPr lang="en-US" sz="2000" dirty="0"/>
              <a:t>formula</a:t>
            </a:r>
          </a:p>
          <a:p>
            <a:pPr lvl="1"/>
            <a:r>
              <a:rPr lang="en-US" sz="2000" dirty="0" smtClean="0"/>
              <a:t>With </a:t>
            </a:r>
            <a:r>
              <a:rPr lang="en-US" sz="2000" dirty="0"/>
              <a:t>populations below 50,000: $19.53 billion </a:t>
            </a:r>
            <a:r>
              <a:rPr lang="en-US" sz="2000" dirty="0" smtClean="0"/>
              <a:t>based on </a:t>
            </a:r>
            <a:r>
              <a:rPr lang="en-US" sz="2000" dirty="0"/>
              <a:t>each jurisdiction’s percentage of the </a:t>
            </a:r>
            <a:r>
              <a:rPr lang="en-US" sz="2000" dirty="0" smtClean="0"/>
              <a:t>state’s population</a:t>
            </a:r>
            <a:r>
              <a:rPr lang="en-US" sz="2000" dirty="0"/>
              <a:t>, not exceeding 75 percent of its </a:t>
            </a:r>
            <a:r>
              <a:rPr lang="en-US" sz="2000" dirty="0" smtClean="0"/>
              <a:t>most recent </a:t>
            </a:r>
            <a:r>
              <a:rPr lang="en-US" sz="2000" dirty="0"/>
              <a:t>budget as of January 27, 2020. </a:t>
            </a:r>
          </a:p>
          <a:p>
            <a:pPr lvl="1"/>
            <a:r>
              <a:rPr lang="en-US" sz="2000" dirty="0" smtClean="0"/>
              <a:t>Aid is distributed </a:t>
            </a:r>
            <a:r>
              <a:rPr lang="en-US" sz="2000" dirty="0"/>
              <a:t>through the states</a:t>
            </a:r>
          </a:p>
          <a:p>
            <a:pPr lvl="1"/>
            <a:endParaRPr lang="en-US" sz="1600" dirty="0" smtClean="0"/>
          </a:p>
          <a:p>
            <a:pPr marL="857250" lvl="1" indent="-400050">
              <a:buFont typeface="+mj-lt"/>
              <a:buAutoNum type="romanUcPeriod"/>
            </a:pPr>
            <a:endParaRPr lang="en-US" sz="1600" dirty="0">
              <a:solidFill>
                <a:srgbClr val="00B0F0"/>
              </a:solidFill>
            </a:endParaRPr>
          </a:p>
        </p:txBody>
      </p:sp>
    </p:spTree>
    <p:extLst>
      <p:ext uri="{BB962C8B-B14F-4D97-AF65-F5344CB8AC3E}">
        <p14:creationId xmlns:p14="http://schemas.microsoft.com/office/powerpoint/2010/main" val="3048320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Franklin Gothic Book" panose="020B0503020102020204" pitchFamily="34" charset="0"/>
              </a:rPr>
              <a:t>Build Back Better Reconciliation Bill – Housing Provisions</a:t>
            </a:r>
            <a:endParaRPr lang="en-US" dirty="0"/>
          </a:p>
        </p:txBody>
      </p:sp>
      <p:sp>
        <p:nvSpPr>
          <p:cNvPr id="3" name="Text Placeholder 2"/>
          <p:cNvSpPr>
            <a:spLocks noGrp="1"/>
          </p:cNvSpPr>
          <p:nvPr>
            <p:ph type="body" sz="quarter" idx="12"/>
          </p:nvPr>
        </p:nvSpPr>
        <p:spPr>
          <a:xfrm>
            <a:off x="380999" y="1395045"/>
            <a:ext cx="11221065" cy="4582967"/>
          </a:xfrm>
        </p:spPr>
        <p:txBody>
          <a:bodyPr/>
          <a:lstStyle/>
          <a:p>
            <a:pPr marL="285750" indent="-285750">
              <a:buFont typeface="Arial" panose="020B0604020202020204" pitchFamily="34" charset="0"/>
              <a:buChar char="•"/>
            </a:pPr>
            <a:r>
              <a:rPr lang="en-US" sz="2400" dirty="0" smtClean="0"/>
              <a:t>$3.5 </a:t>
            </a:r>
            <a:r>
              <a:rPr lang="en-US" sz="2400" dirty="0"/>
              <a:t>trillion in </a:t>
            </a:r>
            <a:r>
              <a:rPr lang="en-US" sz="2400" dirty="0" smtClean="0"/>
              <a:t>FY 2022 </a:t>
            </a:r>
            <a:r>
              <a:rPr lang="en-US" sz="2400" dirty="0"/>
              <a:t>Budget Reconciliation instructions to enact the </a:t>
            </a:r>
            <a:r>
              <a:rPr lang="en-US" sz="2400" dirty="0" smtClean="0"/>
              <a:t>Administration’s Build </a:t>
            </a:r>
            <a:r>
              <a:rPr lang="en-US" sz="2400" dirty="0"/>
              <a:t>Back Better </a:t>
            </a:r>
            <a:r>
              <a:rPr lang="en-US" sz="2400" dirty="0" smtClean="0"/>
              <a:t>agenda</a:t>
            </a:r>
            <a:endParaRPr lang="en-US" sz="2400" b="1" dirty="0"/>
          </a:p>
          <a:p>
            <a:pPr marL="285750" indent="-285750">
              <a:buFont typeface="Arial" panose="020B0604020202020204" pitchFamily="34" charset="0"/>
              <a:buChar char="•"/>
            </a:pPr>
            <a:r>
              <a:rPr lang="en-US" sz="2400" dirty="0" smtClean="0"/>
              <a:t>Senate budget </a:t>
            </a:r>
            <a:r>
              <a:rPr lang="en-US" sz="2400" dirty="0"/>
              <a:t>resolution </a:t>
            </a:r>
            <a:r>
              <a:rPr lang="en-US" sz="2400" dirty="0" smtClean="0"/>
              <a:t>provides $332 billion for affordable housing and community development programs (along with transit) and presents a historic funding opportunity.</a:t>
            </a:r>
          </a:p>
          <a:p>
            <a:pPr marL="285750" indent="-285750">
              <a:buFont typeface="Arial" panose="020B0604020202020204" pitchFamily="34" charset="0"/>
              <a:buChar char="•"/>
            </a:pPr>
            <a:r>
              <a:rPr lang="en-US" sz="2400" dirty="0" smtClean="0"/>
              <a:t>The House Financial Services Committee (HFSC) approved their portion of the $3.5T, and the next day the House Ways and Means Committee passed the tax portion of the bill. </a:t>
            </a:r>
          </a:p>
          <a:p>
            <a:pPr marL="285750" indent="-285750">
              <a:buFont typeface="Arial" panose="020B0604020202020204" pitchFamily="34" charset="0"/>
              <a:buChar char="•"/>
            </a:pPr>
            <a:r>
              <a:rPr lang="en-US" sz="2400" dirty="0" smtClean="0"/>
              <a:t>This is a partisan bill and there are slim majorities in both the House and Senate. </a:t>
            </a:r>
          </a:p>
          <a:p>
            <a:pPr lvl="1"/>
            <a:r>
              <a:rPr lang="en-US" dirty="0"/>
              <a:t>	</a:t>
            </a:r>
            <a:endParaRPr lang="en-US" sz="2200" dirty="0" smtClean="0"/>
          </a:p>
          <a:p>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12</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26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Franklin Gothic Book" panose="020B0503020102020204" pitchFamily="34" charset="0"/>
              </a:rPr>
              <a:t>Build Back Better Reconciliation Bill – Housing Provisions</a:t>
            </a:r>
            <a:endParaRPr lang="en-US"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13</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1782617" y="1071418"/>
            <a:ext cx="7358719" cy="5353111"/>
          </a:xfrm>
          <a:prstGeom prst="rect">
            <a:avLst/>
          </a:prstGeom>
        </p:spPr>
      </p:pic>
    </p:spTree>
    <p:extLst>
      <p:ext uri="{BB962C8B-B14F-4D97-AF65-F5344CB8AC3E}">
        <p14:creationId xmlns:p14="http://schemas.microsoft.com/office/powerpoint/2010/main" val="28800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Franklin Gothic Book" panose="020B0503020102020204" pitchFamily="34" charset="0"/>
              </a:rPr>
              <a:t>Build Back Better Reconciliation Bill – Housing Provisions</a:t>
            </a:r>
            <a:endParaRPr lang="en-US"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14</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2373745" y="1094687"/>
            <a:ext cx="7148946" cy="5630202"/>
          </a:xfrm>
          <a:prstGeom prst="rect">
            <a:avLst/>
          </a:prstGeom>
        </p:spPr>
      </p:pic>
    </p:spTree>
    <p:extLst>
      <p:ext uri="{BB962C8B-B14F-4D97-AF65-F5344CB8AC3E}">
        <p14:creationId xmlns:p14="http://schemas.microsoft.com/office/powerpoint/2010/main" val="273092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Franklin Gothic Book" panose="020B0503020102020204" pitchFamily="34" charset="0"/>
              </a:rPr>
              <a:t>Build Back Better Reconciliation Bill – Housing Tax Provisions</a:t>
            </a:r>
            <a:endParaRPr lang="en-US" dirty="0"/>
          </a:p>
        </p:txBody>
      </p:sp>
      <p:sp>
        <p:nvSpPr>
          <p:cNvPr id="3" name="Text Placeholder 2"/>
          <p:cNvSpPr>
            <a:spLocks noGrp="1"/>
          </p:cNvSpPr>
          <p:nvPr>
            <p:ph type="body" sz="quarter" idx="12"/>
          </p:nvPr>
        </p:nvSpPr>
        <p:spPr>
          <a:xfrm>
            <a:off x="381000" y="1251905"/>
            <a:ext cx="11221065" cy="4765610"/>
          </a:xfrm>
        </p:spPr>
        <p:txBody>
          <a:bodyPr/>
          <a:lstStyle/>
          <a:p>
            <a:pPr marL="285750" indent="-285750">
              <a:buFont typeface="Arial" panose="020B0604020202020204" pitchFamily="34" charset="0"/>
              <a:buChar char="•"/>
            </a:pPr>
            <a:r>
              <a:rPr lang="en-US" sz="2400" b="1" dirty="0" smtClean="0"/>
              <a:t>Low-Income Housing Tax Credit</a:t>
            </a:r>
          </a:p>
          <a:p>
            <a:pPr marL="742950" lvl="1" indent="-285750">
              <a:buFont typeface="Arial" panose="020B0604020202020204" pitchFamily="34" charset="0"/>
              <a:buChar char="•"/>
            </a:pPr>
            <a:r>
              <a:rPr lang="en-US" sz="2200" dirty="0" smtClean="0"/>
              <a:t>Largest increase in LIHTC program since it was started and modeled after Affordable Housing Credit Improvement Act</a:t>
            </a:r>
          </a:p>
          <a:p>
            <a:pPr marL="742950" lvl="1" indent="-285750">
              <a:buFont typeface="Arial" panose="020B0604020202020204" pitchFamily="34" charset="0"/>
              <a:buChar char="•"/>
            </a:pPr>
            <a:r>
              <a:rPr lang="en-US" sz="2200" dirty="0" smtClean="0"/>
              <a:t>Increases Housing Credit allocation by 60%, with a four year phase in (2022-2025). </a:t>
            </a:r>
          </a:p>
          <a:p>
            <a:pPr marL="742950" lvl="1" indent="-285750">
              <a:buFont typeface="Arial" panose="020B0604020202020204" pitchFamily="34" charset="0"/>
              <a:buChar char="•"/>
            </a:pPr>
            <a:r>
              <a:rPr lang="en-US" sz="2200" dirty="0" smtClean="0"/>
              <a:t>Lowers the 50% bond financing threshold to 25% for buildings placed in service after 12/31/21</a:t>
            </a:r>
          </a:p>
          <a:p>
            <a:pPr marL="742950" lvl="1" indent="-285750">
              <a:buFont typeface="Arial" panose="020B0604020202020204" pitchFamily="34" charset="0"/>
              <a:buChar char="•"/>
            </a:pPr>
            <a:r>
              <a:rPr lang="en-US" sz="2200" dirty="0" smtClean="0"/>
              <a:t>Basis boost for ELI households, rural communities, Native areas, and other places identified by state agencies needing additional Housing Credits for financial feasibility</a:t>
            </a:r>
          </a:p>
          <a:p>
            <a:pPr marL="742950" lvl="1" indent="-285750">
              <a:buFont typeface="Arial" panose="020B0604020202020204" pitchFamily="34" charset="0"/>
              <a:buChar char="•"/>
            </a:pPr>
            <a:r>
              <a:rPr lang="en-US" sz="2200" dirty="0" smtClean="0"/>
              <a:t>Reforms Qualified Contract loophole and strengthens Right of First Refusal</a:t>
            </a:r>
            <a:endParaRPr lang="en-US" sz="2400" dirty="0"/>
          </a:p>
          <a:p>
            <a:pPr marL="285750" indent="-285750">
              <a:buFont typeface="Arial" panose="020B0604020202020204" pitchFamily="34" charset="0"/>
              <a:buChar char="•"/>
            </a:pPr>
            <a:endParaRPr lang="en-US" sz="2400" b="1" dirty="0" smtClean="0"/>
          </a:p>
          <a:p>
            <a:pPr marL="742950" lvl="1" indent="-285750">
              <a:buFont typeface="Arial" panose="020B0604020202020204" pitchFamily="34" charset="0"/>
              <a:buChar char="•"/>
            </a:pPr>
            <a:endParaRPr lang="en-US" sz="2200" dirty="0" smtClean="0"/>
          </a:p>
          <a:p>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15</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1173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Franklin Gothic Book" panose="020B0503020102020204" pitchFamily="34" charset="0"/>
              </a:rPr>
              <a:t>Build Back Better Reconciliation Bill – Housing Tax Provisions</a:t>
            </a:r>
            <a:endParaRPr lang="en-US" dirty="0"/>
          </a:p>
        </p:txBody>
      </p:sp>
      <p:sp>
        <p:nvSpPr>
          <p:cNvPr id="3" name="Text Placeholder 2"/>
          <p:cNvSpPr>
            <a:spLocks noGrp="1"/>
          </p:cNvSpPr>
          <p:nvPr>
            <p:ph type="body" sz="quarter" idx="12"/>
          </p:nvPr>
        </p:nvSpPr>
        <p:spPr>
          <a:xfrm>
            <a:off x="380999" y="1395045"/>
            <a:ext cx="11221065" cy="4765610"/>
          </a:xfrm>
        </p:spPr>
        <p:txBody>
          <a:bodyPr/>
          <a:lstStyle/>
          <a:p>
            <a:pPr marL="285750" indent="-285750">
              <a:buFont typeface="Arial" panose="020B0604020202020204" pitchFamily="34" charset="0"/>
              <a:buChar char="•"/>
            </a:pPr>
            <a:r>
              <a:rPr lang="en-US" sz="2400" b="1" dirty="0" smtClean="0">
                <a:hlinkClick r:id="rId2"/>
              </a:rPr>
              <a:t>Neighborhood Homes Tax Credit </a:t>
            </a:r>
            <a:endParaRPr lang="en-US" sz="2400" b="1" dirty="0" smtClean="0"/>
          </a:p>
          <a:p>
            <a:pPr marL="742950" lvl="1" indent="-285750">
              <a:buFont typeface="Arial" panose="020B0604020202020204" pitchFamily="34" charset="0"/>
              <a:buChar char="•"/>
            </a:pPr>
            <a:r>
              <a:rPr lang="en-US" sz="2200" dirty="0"/>
              <a:t>Creates a federal tax credit (up to 35% of eligible development costs) that covers the gap between the cost of building or renovating homes and the price at which they can be sold, thus making renovation and new home construction possible</a:t>
            </a:r>
          </a:p>
          <a:p>
            <a:pPr marL="742950" lvl="1" indent="-285750">
              <a:buFont typeface="Arial" panose="020B0604020202020204" pitchFamily="34" charset="0"/>
              <a:buChar char="•"/>
            </a:pPr>
            <a:r>
              <a:rPr lang="en-US" sz="2200" dirty="0"/>
              <a:t>Homes must be owner-occupied </a:t>
            </a:r>
            <a:r>
              <a:rPr lang="en-US" sz="2200" dirty="0" smtClean="0"/>
              <a:t>for investors to receive credits</a:t>
            </a:r>
          </a:p>
          <a:p>
            <a:pPr marL="742950" lvl="1" indent="-285750">
              <a:buFont typeface="Arial" panose="020B0604020202020204" pitchFamily="34" charset="0"/>
              <a:buChar char="•"/>
            </a:pPr>
            <a:r>
              <a:rPr lang="en-US" sz="2200" dirty="0" smtClean="0"/>
              <a:t>Income </a:t>
            </a:r>
            <a:r>
              <a:rPr lang="en-US" sz="2200" dirty="0"/>
              <a:t>restrictions </a:t>
            </a:r>
            <a:r>
              <a:rPr lang="en-US" sz="2200" dirty="0" smtClean="0"/>
              <a:t>for eligible households and </a:t>
            </a:r>
            <a:r>
              <a:rPr lang="en-US" sz="2200" dirty="0"/>
              <a:t>targeted to </a:t>
            </a:r>
            <a:r>
              <a:rPr lang="en-US" sz="2200" dirty="0" smtClean="0"/>
              <a:t>distressed communities</a:t>
            </a:r>
          </a:p>
          <a:p>
            <a:pPr marL="285750" indent="-285750">
              <a:buFont typeface="Arial" panose="020B0604020202020204" pitchFamily="34" charset="0"/>
              <a:buChar char="•"/>
            </a:pPr>
            <a:r>
              <a:rPr lang="en-US" sz="2400" b="1" dirty="0" smtClean="0"/>
              <a:t>New Markets Tax Credits</a:t>
            </a:r>
          </a:p>
          <a:p>
            <a:pPr marL="742950" lvl="1" indent="-285750">
              <a:buFont typeface="Arial" panose="020B0604020202020204" pitchFamily="34" charset="0"/>
              <a:buChar char="•"/>
            </a:pPr>
            <a:r>
              <a:rPr lang="en-US" sz="2200" dirty="0" smtClean="0"/>
              <a:t>Permanent authority and indexes allocation authority to inflation</a:t>
            </a:r>
          </a:p>
          <a:p>
            <a:pPr marL="742950" lvl="1" indent="-285750">
              <a:buFont typeface="Arial" panose="020B0604020202020204" pitchFamily="34" charset="0"/>
              <a:buChar char="•"/>
            </a:pPr>
            <a:r>
              <a:rPr lang="en-US" sz="2200" dirty="0" smtClean="0"/>
              <a:t>Exception from the alternative minimum tax</a:t>
            </a:r>
          </a:p>
          <a:p>
            <a:pPr marL="742950" lvl="1" indent="-285750">
              <a:buFont typeface="Arial" panose="020B0604020202020204" pitchFamily="34" charset="0"/>
              <a:buChar char="•"/>
            </a:pPr>
            <a:r>
              <a:rPr lang="en-US" sz="2200" dirty="0" smtClean="0"/>
              <a:t>Additional allocations to address economic impacts of the pandemic ($2B in FY 22 and $1B in FY 23)</a:t>
            </a:r>
          </a:p>
          <a:p>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16</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4279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Presentation Agenda</a:t>
            </a:r>
            <a:endParaRPr lang="en-US" dirty="0"/>
          </a:p>
        </p:txBody>
      </p:sp>
      <p:sp>
        <p:nvSpPr>
          <p:cNvPr id="4" name="Text Placeholder 3"/>
          <p:cNvSpPr>
            <a:spLocks noGrp="1"/>
          </p:cNvSpPr>
          <p:nvPr>
            <p:ph type="body" sz="quarter" idx="12"/>
          </p:nvPr>
        </p:nvSpPr>
        <p:spPr>
          <a:xfrm>
            <a:off x="381000" y="2010802"/>
            <a:ext cx="11430000" cy="4071342"/>
          </a:xfrm>
        </p:spPr>
        <p:txBody>
          <a:bodyPr/>
          <a:lstStyle/>
          <a:p>
            <a:pPr marL="285750" indent="-285750">
              <a:buFont typeface="Arial" panose="020B0604020202020204" pitchFamily="34" charset="0"/>
              <a:buChar char="•"/>
            </a:pPr>
            <a:r>
              <a:rPr lang="en-US" sz="2800" b="1" dirty="0" smtClean="0">
                <a:solidFill>
                  <a:schemeClr val="tx1"/>
                </a:solidFill>
                <a:latin typeface="Franklin Gothic Book" panose="020B0503020102020204" pitchFamily="34" charset="0"/>
                <a:ea typeface="+mn-ea"/>
                <a:cs typeface="+mn-cs"/>
              </a:rPr>
              <a:t>CARES Act</a:t>
            </a:r>
          </a:p>
          <a:p>
            <a:pPr marL="285750" indent="-285750">
              <a:buFont typeface="Arial" panose="020B0604020202020204" pitchFamily="34" charset="0"/>
              <a:buChar char="•"/>
            </a:pPr>
            <a:r>
              <a:rPr lang="en-US" sz="2800" b="1" dirty="0" smtClean="0">
                <a:solidFill>
                  <a:schemeClr val="tx1"/>
                </a:solidFill>
                <a:latin typeface="Franklin Gothic Book" panose="020B0503020102020204" pitchFamily="34" charset="0"/>
                <a:ea typeface="+mn-ea"/>
                <a:cs typeface="+mn-cs"/>
              </a:rPr>
              <a:t>FY 21 Omnibus </a:t>
            </a:r>
            <a:r>
              <a:rPr lang="en-US" sz="2800" b="1" dirty="0" err="1" smtClean="0">
                <a:solidFill>
                  <a:schemeClr val="tx1"/>
                </a:solidFill>
                <a:latin typeface="Franklin Gothic Book" panose="020B0503020102020204" pitchFamily="34" charset="0"/>
                <a:ea typeface="+mn-ea"/>
                <a:cs typeface="+mn-cs"/>
              </a:rPr>
              <a:t>Covid</a:t>
            </a:r>
            <a:r>
              <a:rPr lang="en-US" sz="2800" b="1" dirty="0" smtClean="0">
                <a:solidFill>
                  <a:schemeClr val="tx1"/>
                </a:solidFill>
                <a:latin typeface="Franklin Gothic Book" panose="020B0503020102020204" pitchFamily="34" charset="0"/>
                <a:ea typeface="+mn-ea"/>
                <a:cs typeface="+mn-cs"/>
              </a:rPr>
              <a:t> Relief Package</a:t>
            </a:r>
          </a:p>
          <a:p>
            <a:pPr marL="285750" indent="-285750">
              <a:buFont typeface="Arial" panose="020B0604020202020204" pitchFamily="34" charset="0"/>
              <a:buChar char="•"/>
            </a:pPr>
            <a:r>
              <a:rPr lang="en-US" sz="2800" b="1" dirty="0" smtClean="0">
                <a:solidFill>
                  <a:schemeClr val="tx1"/>
                </a:solidFill>
                <a:latin typeface="Franklin Gothic Book" panose="020B0503020102020204" pitchFamily="34" charset="0"/>
                <a:ea typeface="+mn-ea"/>
                <a:cs typeface="+mn-cs"/>
              </a:rPr>
              <a:t>American Rescue Plan</a:t>
            </a:r>
          </a:p>
          <a:p>
            <a:pPr marL="285750" indent="-285750">
              <a:buFont typeface="Arial" panose="020B0604020202020204" pitchFamily="34" charset="0"/>
              <a:buChar char="•"/>
            </a:pPr>
            <a:r>
              <a:rPr lang="en-US" sz="2800" b="1" dirty="0" smtClean="0">
                <a:solidFill>
                  <a:schemeClr val="tx1"/>
                </a:solidFill>
                <a:latin typeface="Franklin Gothic Book" panose="020B0503020102020204" pitchFamily="34" charset="0"/>
                <a:ea typeface="+mn-ea"/>
                <a:cs typeface="+mn-cs"/>
              </a:rPr>
              <a:t>Build Back Better Reconciliation Bill</a:t>
            </a:r>
            <a:endParaRPr lang="en-US" sz="2800" b="1" dirty="0">
              <a:solidFill>
                <a:schemeClr val="tx1"/>
              </a:solidFill>
              <a:latin typeface="Franklin Gothic Book" panose="020B0503020102020204" pitchFamily="34" charset="0"/>
              <a:ea typeface="+mn-ea"/>
              <a:cs typeface="+mn-cs"/>
            </a:endParaRPr>
          </a:p>
        </p:txBody>
      </p:sp>
      <p:sp>
        <p:nvSpPr>
          <p:cNvPr id="5" name="Rectangle 4"/>
          <p:cNvSpPr/>
          <p:nvPr/>
        </p:nvSpPr>
        <p:spPr>
          <a:xfrm>
            <a:off x="9296400" y="6442364"/>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0"/>
          </p:nvPr>
        </p:nvSpPr>
        <p:spPr/>
        <p:txBody>
          <a:bodyPr/>
          <a:lstStyle/>
          <a:p>
            <a:fld id="{4749BECD-3273-4FE3-BD63-F549C359A7E1}" type="slidenum">
              <a:rPr lang="en-US" smtClean="0"/>
              <a:pPr/>
              <a:t>2</a:t>
            </a:fld>
            <a:endParaRPr lang="en-US" dirty="0"/>
          </a:p>
        </p:txBody>
      </p:sp>
    </p:spTree>
    <p:extLst>
      <p:ext uri="{BB962C8B-B14F-4D97-AF65-F5344CB8AC3E}">
        <p14:creationId xmlns:p14="http://schemas.microsoft.com/office/powerpoint/2010/main" val="1463730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CARES Act – Housing Provisions</a:t>
            </a:r>
            <a:endParaRPr lang="en-US" dirty="0"/>
          </a:p>
        </p:txBody>
      </p:sp>
      <p:sp>
        <p:nvSpPr>
          <p:cNvPr id="3" name="Text Placeholder 2"/>
          <p:cNvSpPr>
            <a:spLocks noGrp="1"/>
          </p:cNvSpPr>
          <p:nvPr>
            <p:ph type="body" sz="quarter" idx="12"/>
          </p:nvPr>
        </p:nvSpPr>
        <p:spPr>
          <a:xfrm>
            <a:off x="381000" y="1317523"/>
            <a:ext cx="11221065" cy="5107006"/>
          </a:xfrm>
        </p:spPr>
        <p:txBody>
          <a:bodyPr/>
          <a:lstStyle/>
          <a:p>
            <a:pPr marL="285750" indent="-285750">
              <a:buFont typeface="Arial" panose="020B0604020202020204" pitchFamily="34" charset="0"/>
              <a:buChar char="•"/>
            </a:pPr>
            <a:r>
              <a:rPr lang="en-US" sz="2200" b="1" dirty="0" smtClean="0"/>
              <a:t>Low </a:t>
            </a:r>
            <a:r>
              <a:rPr lang="en-US" sz="2200" b="1" dirty="0"/>
              <a:t>Income Home Energy Assistance Program </a:t>
            </a:r>
            <a:r>
              <a:rPr lang="en-US" sz="2200" b="1" dirty="0" smtClean="0"/>
              <a:t>($900M). </a:t>
            </a:r>
            <a:r>
              <a:rPr lang="en-US" sz="2200" dirty="0"/>
              <a:t>G</a:t>
            </a:r>
            <a:r>
              <a:rPr lang="en-US" sz="2200" dirty="0" smtClean="0"/>
              <a:t>rants </a:t>
            </a:r>
            <a:r>
              <a:rPr lang="en-US" sz="2200" dirty="0"/>
              <a:t>to states to support immediate home energy assistance for low-income households affected by coronavirus</a:t>
            </a:r>
            <a:r>
              <a:rPr lang="en-US" sz="2200" dirty="0" smtClean="0"/>
              <a:t>.</a:t>
            </a:r>
          </a:p>
          <a:p>
            <a:pPr marL="285750" indent="-285750">
              <a:buFont typeface="Arial" panose="020B0604020202020204" pitchFamily="34" charset="0"/>
              <a:buChar char="•"/>
            </a:pPr>
            <a:r>
              <a:rPr lang="en-US" sz="2200" b="1" dirty="0"/>
              <a:t>Community Development Block Grant ($5B).  </a:t>
            </a:r>
            <a:r>
              <a:rPr lang="en-US" sz="2200" dirty="0" smtClean="0"/>
              <a:t>Provided in three tranches and used new allocation formula. </a:t>
            </a:r>
            <a:endParaRPr lang="en-US" sz="2200" b="1" dirty="0"/>
          </a:p>
          <a:p>
            <a:pPr marL="285750" indent="-285750">
              <a:buFont typeface="Arial" panose="020B0604020202020204" pitchFamily="34" charset="0"/>
              <a:buChar char="•"/>
            </a:pPr>
            <a:r>
              <a:rPr lang="en-US" sz="2200" b="1" dirty="0" smtClean="0"/>
              <a:t>HUD Rental Assistance Programs</a:t>
            </a:r>
            <a:r>
              <a:rPr lang="en-US" sz="2200" dirty="0"/>
              <a:t>	</a:t>
            </a:r>
          </a:p>
          <a:p>
            <a:pPr marL="742950" lvl="1" indent="-285750">
              <a:buFont typeface="Arial" panose="020B0604020202020204" pitchFamily="34" charset="0"/>
              <a:buChar char="•"/>
            </a:pPr>
            <a:r>
              <a:rPr lang="en-US" sz="2000" b="1" i="1" dirty="0" smtClean="0"/>
              <a:t>Section </a:t>
            </a:r>
            <a:r>
              <a:rPr lang="en-US" sz="2000" b="1" i="1" dirty="0"/>
              <a:t>8 Tenant-Based Rental Assistance ($1.25B). </a:t>
            </a:r>
            <a:r>
              <a:rPr lang="en-US" sz="2200" dirty="0" smtClean="0"/>
              <a:t>Funding to preserve </a:t>
            </a:r>
            <a:r>
              <a:rPr lang="en-US" sz="2200" dirty="0"/>
              <a:t>Section 8 voucher rental assistance for seniors, the disabled, and low-income working families, who will experience loss of income from the coronavirus. </a:t>
            </a:r>
          </a:p>
          <a:p>
            <a:pPr marL="742950" lvl="1" indent="-285750">
              <a:buFont typeface="Arial" panose="020B0604020202020204" pitchFamily="34" charset="0"/>
              <a:buChar char="•"/>
            </a:pPr>
            <a:r>
              <a:rPr lang="en-US" sz="2000" b="1" i="1" dirty="0" smtClean="0"/>
              <a:t>Section </a:t>
            </a:r>
            <a:r>
              <a:rPr lang="en-US" sz="2000" b="1" i="1" dirty="0"/>
              <a:t>8 </a:t>
            </a:r>
            <a:r>
              <a:rPr lang="en-US" sz="2000" b="1" i="1" dirty="0" smtClean="0"/>
              <a:t>Project-Based </a:t>
            </a:r>
            <a:r>
              <a:rPr lang="en-US" sz="2000" b="1" i="1" dirty="0"/>
              <a:t>Rental Assistance ($</a:t>
            </a:r>
            <a:r>
              <a:rPr lang="en-US" sz="2000" b="1" i="1" dirty="0" smtClean="0"/>
              <a:t>1B</a:t>
            </a:r>
            <a:r>
              <a:rPr lang="en-US" sz="2000" b="1" i="1" dirty="0"/>
              <a:t>). </a:t>
            </a:r>
            <a:r>
              <a:rPr lang="en-US" sz="2200" dirty="0"/>
              <a:t>Additional funding </a:t>
            </a:r>
            <a:r>
              <a:rPr lang="en-US" sz="2200" dirty="0" smtClean="0"/>
              <a:t>to </a:t>
            </a:r>
            <a:r>
              <a:rPr lang="en-US" sz="2200" dirty="0"/>
              <a:t>make up for reduced tenant payments and higher operating costs as a result of coronavirus</a:t>
            </a:r>
            <a:r>
              <a:rPr lang="en-US" sz="2200" dirty="0" smtClean="0"/>
              <a:t>.</a:t>
            </a:r>
          </a:p>
          <a:p>
            <a:pPr marL="742950" lvl="1" indent="-285750">
              <a:buFont typeface="Arial" panose="020B0604020202020204" pitchFamily="34" charset="0"/>
              <a:buChar char="•"/>
            </a:pPr>
            <a:r>
              <a:rPr lang="en-US" sz="2000" b="1" i="1" dirty="0" smtClean="0"/>
              <a:t>Section </a:t>
            </a:r>
            <a:r>
              <a:rPr lang="en-US" sz="2000" b="1" i="1" dirty="0"/>
              <a:t>202 Supportive Housing for the </a:t>
            </a:r>
            <a:r>
              <a:rPr lang="en-US" sz="2000" b="1" i="1" dirty="0" smtClean="0"/>
              <a:t>Elderly ($50M)</a:t>
            </a:r>
            <a:r>
              <a:rPr lang="en-US" sz="2200" dirty="0" smtClean="0"/>
              <a:t>. </a:t>
            </a:r>
            <a:r>
              <a:rPr lang="en-US" sz="2200" dirty="0"/>
              <a:t>Maintain housing stability and services for low-income seniors given seniors are particularly at risk from the coronavirus. </a:t>
            </a:r>
            <a:endParaRPr lang="en-US" sz="2200" dirty="0" smtClean="0"/>
          </a:p>
          <a:p>
            <a:pPr marL="742950" lvl="1" indent="-285750">
              <a:buFont typeface="Arial" panose="020B0604020202020204" pitchFamily="34" charset="0"/>
              <a:buChar char="•"/>
            </a:pPr>
            <a:r>
              <a:rPr lang="en-US" sz="2000" b="1" i="1" dirty="0"/>
              <a:t>Section 202 Supportive Housing for </a:t>
            </a:r>
            <a:r>
              <a:rPr lang="en-US" sz="2000" b="1" i="1" dirty="0" smtClean="0"/>
              <a:t>Persons with Disabilities ($15M</a:t>
            </a:r>
            <a:r>
              <a:rPr lang="en-US" sz="1200" b="1" i="1" dirty="0"/>
              <a:t>)</a:t>
            </a:r>
            <a:r>
              <a:rPr lang="en-US" dirty="0"/>
              <a:t>. </a:t>
            </a:r>
            <a:r>
              <a:rPr lang="en-US" sz="2200" dirty="0"/>
              <a:t>Funding to make up for reduced tenant payments and higher operational costs as a result of coronavirus. 	</a:t>
            </a:r>
          </a:p>
          <a:p>
            <a:pPr lvl="1"/>
            <a:r>
              <a:rPr lang="en-US" dirty="0"/>
              <a:t>	</a:t>
            </a:r>
          </a:p>
          <a:p>
            <a:pPr marL="742950" lvl="1" indent="-285750">
              <a:buFont typeface="Arial" panose="020B0604020202020204" pitchFamily="34" charset="0"/>
              <a:buChar char="•"/>
            </a:pPr>
            <a:endParaRPr lang="en-US" sz="2200" dirty="0"/>
          </a:p>
          <a:p>
            <a:pPr marL="742950" lvl="1" indent="-285750">
              <a:buFont typeface="Arial" panose="020B0604020202020204" pitchFamily="34" charset="0"/>
              <a:buChar char="•"/>
            </a:pPr>
            <a:endParaRPr lang="en-US" sz="2200" dirty="0"/>
          </a:p>
          <a:p>
            <a:pPr lvl="1"/>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3</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7936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CARES Act – Housing Provisions</a:t>
            </a:r>
            <a:endParaRPr lang="en-US" dirty="0"/>
          </a:p>
        </p:txBody>
      </p:sp>
      <p:sp>
        <p:nvSpPr>
          <p:cNvPr id="3" name="Text Placeholder 2"/>
          <p:cNvSpPr>
            <a:spLocks noGrp="1"/>
          </p:cNvSpPr>
          <p:nvPr>
            <p:ph type="body" sz="quarter" idx="12"/>
          </p:nvPr>
        </p:nvSpPr>
        <p:spPr>
          <a:xfrm>
            <a:off x="381000" y="1317523"/>
            <a:ext cx="11221065" cy="5107006"/>
          </a:xfrm>
        </p:spPr>
        <p:txBody>
          <a:bodyPr/>
          <a:lstStyle/>
          <a:p>
            <a:pPr marL="342900" indent="-342900">
              <a:buFont typeface="Arial" panose="020B0604020202020204" pitchFamily="34" charset="0"/>
              <a:buChar char="•"/>
            </a:pPr>
            <a:r>
              <a:rPr lang="en-US" sz="2200" b="1" dirty="0"/>
              <a:t>Public Housing Operating </a:t>
            </a:r>
            <a:r>
              <a:rPr lang="en-US" sz="2200" b="1" dirty="0" smtClean="0"/>
              <a:t>Fund ($685M).  </a:t>
            </a:r>
            <a:r>
              <a:rPr lang="en-US" sz="2200" dirty="0" smtClean="0"/>
              <a:t>Provide </a:t>
            </a:r>
            <a:r>
              <a:rPr lang="en-US" sz="2200" dirty="0"/>
              <a:t>Public Housing Agencies with additional operating assistance to make up for reduced tenant rent payments, as well as to help contain the spread of </a:t>
            </a:r>
            <a:r>
              <a:rPr lang="en-US" sz="2200" dirty="0" smtClean="0"/>
              <a:t>coronavirus. To </a:t>
            </a:r>
            <a:r>
              <a:rPr lang="en-US" sz="2200" dirty="0"/>
              <a:t>prevent, prepare for, and respond to coronavirus, including to provide additional funds for public housing agencies to maintain normal operations and take other necessary actions during the period that the program is impacted by coronavirus. Including activities to support or maintain the health and safety of assisted individuals and families, and activities to support education and child care for impacted families. </a:t>
            </a:r>
            <a:r>
              <a:rPr lang="en-US" dirty="0"/>
              <a:t>	</a:t>
            </a:r>
          </a:p>
          <a:p>
            <a:pPr lvl="1"/>
            <a:endParaRPr lang="en-US" dirty="0"/>
          </a:p>
          <a:p>
            <a:pPr marL="742950" lvl="1" indent="-285750">
              <a:buFont typeface="Arial" panose="020B0604020202020204" pitchFamily="34" charset="0"/>
              <a:buChar char="•"/>
            </a:pPr>
            <a:endParaRPr lang="en-US" sz="2200" dirty="0"/>
          </a:p>
          <a:p>
            <a:pPr marL="742950" lvl="1" indent="-285750">
              <a:buFont typeface="Arial" panose="020B0604020202020204" pitchFamily="34" charset="0"/>
              <a:buChar char="•"/>
            </a:pPr>
            <a:endParaRPr lang="en-US" sz="2200" dirty="0"/>
          </a:p>
          <a:p>
            <a:pPr lvl="1"/>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4</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445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Franklin Gothic Book" panose="020B0503020102020204" pitchFamily="34" charset="0"/>
              </a:rPr>
              <a:t>FY 21 Omnibus </a:t>
            </a:r>
            <a:r>
              <a:rPr lang="en-US" b="1" dirty="0" err="1">
                <a:solidFill>
                  <a:schemeClr val="tx1"/>
                </a:solidFill>
                <a:latin typeface="Franklin Gothic Book" panose="020B0503020102020204" pitchFamily="34" charset="0"/>
              </a:rPr>
              <a:t>Covid</a:t>
            </a:r>
            <a:r>
              <a:rPr lang="en-US" b="1" dirty="0">
                <a:solidFill>
                  <a:schemeClr val="tx1"/>
                </a:solidFill>
                <a:latin typeface="Franklin Gothic Book" panose="020B0503020102020204" pitchFamily="34" charset="0"/>
              </a:rPr>
              <a:t> Relief </a:t>
            </a:r>
            <a:r>
              <a:rPr lang="en-US" b="1" dirty="0" smtClean="0">
                <a:solidFill>
                  <a:schemeClr val="tx1"/>
                </a:solidFill>
                <a:latin typeface="Franklin Gothic Book" panose="020B0503020102020204" pitchFamily="34" charset="0"/>
              </a:rPr>
              <a:t>Package – Housing Provision</a:t>
            </a:r>
            <a:endParaRPr lang="en-US" b="1" dirty="0">
              <a:solidFill>
                <a:schemeClr val="tx1"/>
              </a:solidFill>
              <a:latin typeface="Franklin Gothic Book" panose="020B0503020102020204" pitchFamily="34" charset="0"/>
            </a:endParaRPr>
          </a:p>
        </p:txBody>
      </p:sp>
      <p:sp>
        <p:nvSpPr>
          <p:cNvPr id="3" name="Text Placeholder 2"/>
          <p:cNvSpPr>
            <a:spLocks noGrp="1"/>
          </p:cNvSpPr>
          <p:nvPr>
            <p:ph type="body" sz="quarter" idx="12"/>
          </p:nvPr>
        </p:nvSpPr>
        <p:spPr>
          <a:xfrm>
            <a:off x="381000" y="1317523"/>
            <a:ext cx="11221065" cy="5107006"/>
          </a:xfrm>
        </p:spPr>
        <p:txBody>
          <a:bodyPr/>
          <a:lstStyle/>
          <a:p>
            <a:pPr marL="285750" indent="-285750">
              <a:buFont typeface="Arial" panose="020B0604020202020204" pitchFamily="34" charset="0"/>
              <a:buChar char="•"/>
            </a:pPr>
            <a:r>
              <a:rPr lang="en-US" sz="2200" b="1" dirty="0" smtClean="0"/>
              <a:t>Emergency Rental Assistance ($25B) – first tranche</a:t>
            </a:r>
          </a:p>
          <a:p>
            <a:pPr marL="742950" lvl="1" indent="-285750">
              <a:buFont typeface="Arial" panose="020B0604020202020204" pitchFamily="34" charset="0"/>
              <a:buChar char="•"/>
            </a:pPr>
            <a:r>
              <a:rPr lang="en-US" sz="2000" dirty="0" smtClean="0"/>
              <a:t>Emergency </a:t>
            </a:r>
            <a:r>
              <a:rPr lang="en-US" sz="2000" dirty="0"/>
              <a:t>rental assistance </a:t>
            </a:r>
            <a:r>
              <a:rPr lang="en-US" sz="2000" dirty="0" smtClean="0"/>
              <a:t>funded </a:t>
            </a:r>
            <a:r>
              <a:rPr lang="en-US" sz="2000" dirty="0"/>
              <a:t>through the Coronavirus Relief </a:t>
            </a:r>
            <a:r>
              <a:rPr lang="en-US" sz="2000" dirty="0" smtClean="0"/>
              <a:t>Fund formula. </a:t>
            </a:r>
            <a:r>
              <a:rPr lang="en-US" sz="2000" dirty="0"/>
              <a:t>Of the total amount, $500 million </a:t>
            </a:r>
            <a:r>
              <a:rPr lang="en-US" sz="2000" dirty="0" smtClean="0"/>
              <a:t>is </a:t>
            </a:r>
            <a:r>
              <a:rPr lang="en-US" sz="2000" dirty="0"/>
              <a:t>allocated to U.S. territories and $800 million to tribal communities. The remaining funds </a:t>
            </a:r>
            <a:r>
              <a:rPr lang="en-US" sz="2000" dirty="0" smtClean="0"/>
              <a:t>are </a:t>
            </a:r>
            <a:r>
              <a:rPr lang="en-US" sz="2000" dirty="0"/>
              <a:t>distributed to states and cities with populations of 200,000 or more. Each state </a:t>
            </a:r>
            <a:r>
              <a:rPr lang="en-US" sz="2000" dirty="0" smtClean="0"/>
              <a:t>receives </a:t>
            </a:r>
            <a:r>
              <a:rPr lang="en-US" sz="2000" dirty="0"/>
              <a:t>a minimum of $200 million. 	</a:t>
            </a:r>
          </a:p>
          <a:p>
            <a:pPr lvl="1"/>
            <a:r>
              <a:rPr lang="en-US" sz="2000" dirty="0"/>
              <a:t>	</a:t>
            </a:r>
          </a:p>
          <a:p>
            <a:pPr lvl="1"/>
            <a:r>
              <a:rPr lang="en-US" dirty="0"/>
              <a:t>	</a:t>
            </a:r>
          </a:p>
          <a:p>
            <a:pPr marL="742950" lvl="1" indent="-285750">
              <a:buFont typeface="Arial" panose="020B0604020202020204" pitchFamily="34" charset="0"/>
              <a:buChar char="•"/>
            </a:pPr>
            <a:endParaRPr lang="en-US" sz="2200" dirty="0"/>
          </a:p>
          <a:p>
            <a:pPr marL="742950" lvl="1" indent="-285750">
              <a:buFont typeface="Arial" panose="020B0604020202020204" pitchFamily="34" charset="0"/>
              <a:buChar char="•"/>
            </a:pPr>
            <a:endParaRPr lang="en-US" sz="2200" dirty="0"/>
          </a:p>
          <a:p>
            <a:pPr lvl="1"/>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5</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6441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Franklin Gothic Book" panose="020B0503020102020204" pitchFamily="34" charset="0"/>
              </a:rPr>
              <a:t>American Rescue Plan – Housing Provisions</a:t>
            </a:r>
            <a:endParaRPr lang="en-US" b="1" dirty="0">
              <a:solidFill>
                <a:schemeClr val="tx1"/>
              </a:solidFill>
              <a:latin typeface="Franklin Gothic Book" panose="020B0503020102020204" pitchFamily="34" charset="0"/>
            </a:endParaRPr>
          </a:p>
        </p:txBody>
      </p:sp>
      <p:sp>
        <p:nvSpPr>
          <p:cNvPr id="3" name="Text Placeholder 2"/>
          <p:cNvSpPr>
            <a:spLocks noGrp="1"/>
          </p:cNvSpPr>
          <p:nvPr>
            <p:ph type="body" sz="quarter" idx="12"/>
          </p:nvPr>
        </p:nvSpPr>
        <p:spPr>
          <a:xfrm>
            <a:off x="381000" y="1317523"/>
            <a:ext cx="11221065" cy="5107006"/>
          </a:xfrm>
        </p:spPr>
        <p:txBody>
          <a:bodyPr/>
          <a:lstStyle/>
          <a:p>
            <a:r>
              <a:rPr lang="en-US" sz="2200" b="1" dirty="0"/>
              <a:t>Background</a:t>
            </a:r>
          </a:p>
          <a:p>
            <a:pPr marL="285750" indent="-285750">
              <a:buFont typeface="Arial" panose="020B0604020202020204" pitchFamily="34" charset="0"/>
              <a:buChar char="•"/>
            </a:pPr>
            <a:r>
              <a:rPr lang="en-US" sz="2200" dirty="0"/>
              <a:t>On March 11, President Biden s</a:t>
            </a:r>
            <a:r>
              <a:rPr lang="en-US" sz="2200" dirty="0" smtClean="0"/>
              <a:t>igned </a:t>
            </a:r>
            <a:r>
              <a:rPr lang="en-US" sz="2200" dirty="0"/>
              <a:t>the American Rescue Plan Act of 2021</a:t>
            </a:r>
          </a:p>
          <a:p>
            <a:pPr marL="285750" indent="-285750">
              <a:buFont typeface="Arial" panose="020B0604020202020204" pitchFamily="34" charset="0"/>
              <a:buChar char="•"/>
            </a:pPr>
            <a:r>
              <a:rPr lang="en-US" sz="2200" dirty="0"/>
              <a:t>The b</a:t>
            </a:r>
            <a:r>
              <a:rPr lang="en-US" sz="2200" dirty="0" smtClean="0"/>
              <a:t>ill provided </a:t>
            </a:r>
            <a:r>
              <a:rPr lang="en-US" sz="2200" dirty="0"/>
              <a:t>$1.9 </a:t>
            </a:r>
            <a:r>
              <a:rPr lang="en-US" sz="2200" dirty="0" smtClean="0"/>
              <a:t>trillion </a:t>
            </a:r>
            <a:r>
              <a:rPr lang="en-US" sz="2200" dirty="0"/>
              <a:t>in </a:t>
            </a:r>
            <a:r>
              <a:rPr lang="en-US" sz="2200" dirty="0" smtClean="0"/>
              <a:t>funding</a:t>
            </a:r>
            <a:r>
              <a:rPr lang="en-US" sz="2200" dirty="0"/>
              <a:t>, </a:t>
            </a:r>
            <a:r>
              <a:rPr lang="en-US" sz="2200" dirty="0" smtClean="0"/>
              <a:t>program </a:t>
            </a:r>
            <a:r>
              <a:rPr lang="en-US" sz="2200" dirty="0"/>
              <a:t>c</a:t>
            </a:r>
            <a:r>
              <a:rPr lang="en-US" sz="2200" dirty="0" smtClean="0"/>
              <a:t>hanges</a:t>
            </a:r>
            <a:r>
              <a:rPr lang="en-US" sz="2200" dirty="0"/>
              <a:t>, and </a:t>
            </a:r>
            <a:r>
              <a:rPr lang="en-US" sz="2200" dirty="0" smtClean="0"/>
              <a:t>tax </a:t>
            </a:r>
            <a:r>
              <a:rPr lang="en-US" sz="2200" dirty="0"/>
              <a:t>p</a:t>
            </a:r>
            <a:r>
              <a:rPr lang="en-US" sz="2200" dirty="0" smtClean="0"/>
              <a:t>rovisions </a:t>
            </a:r>
            <a:r>
              <a:rPr lang="en-US" sz="2200" dirty="0"/>
              <a:t>to </a:t>
            </a:r>
            <a:r>
              <a:rPr lang="en-US" sz="2200" dirty="0" smtClean="0"/>
              <a:t>aid </a:t>
            </a:r>
            <a:r>
              <a:rPr lang="en-US" sz="2200" dirty="0"/>
              <a:t>the </a:t>
            </a:r>
            <a:r>
              <a:rPr lang="en-US" sz="2200" dirty="0" smtClean="0"/>
              <a:t>nation’s response </a:t>
            </a:r>
            <a:r>
              <a:rPr lang="en-US" sz="2200" dirty="0"/>
              <a:t>and </a:t>
            </a:r>
            <a:r>
              <a:rPr lang="en-US" sz="2200" dirty="0" smtClean="0"/>
              <a:t>recovery </a:t>
            </a:r>
            <a:r>
              <a:rPr lang="en-US" sz="2200" dirty="0"/>
              <a:t>from the </a:t>
            </a:r>
            <a:r>
              <a:rPr lang="en-US" sz="2200" dirty="0" smtClean="0"/>
              <a:t>coronavirus pandemic</a:t>
            </a:r>
          </a:p>
          <a:p>
            <a:pPr marL="285750" indent="-285750">
              <a:buFont typeface="Arial" panose="020B0604020202020204" pitchFamily="34" charset="0"/>
              <a:buChar char="•"/>
            </a:pPr>
            <a:r>
              <a:rPr lang="en-US" sz="2200" dirty="0" smtClean="0"/>
              <a:t>ARP included the most affordable housing and community development resources to date</a:t>
            </a:r>
            <a:endParaRPr lang="en-US" sz="2200" dirty="0"/>
          </a:p>
          <a:p>
            <a:pPr lvl="1"/>
            <a:r>
              <a:rPr lang="en-US" sz="2000" dirty="0"/>
              <a:t>	</a:t>
            </a:r>
          </a:p>
          <a:p>
            <a:pPr lvl="1"/>
            <a:r>
              <a:rPr lang="en-US" dirty="0"/>
              <a:t>	</a:t>
            </a:r>
          </a:p>
          <a:p>
            <a:pPr marL="742950" lvl="1" indent="-285750">
              <a:buFont typeface="Arial" panose="020B0604020202020204" pitchFamily="34" charset="0"/>
              <a:buChar char="•"/>
            </a:pPr>
            <a:endParaRPr lang="en-US" sz="2200" dirty="0"/>
          </a:p>
          <a:p>
            <a:pPr marL="742950" lvl="1" indent="-285750">
              <a:buFont typeface="Arial" panose="020B0604020202020204" pitchFamily="34" charset="0"/>
              <a:buChar char="•"/>
            </a:pPr>
            <a:endParaRPr lang="en-US" sz="2200" dirty="0"/>
          </a:p>
          <a:p>
            <a:pPr lvl="1"/>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6</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0776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Franklin Gothic Book" panose="020B0503020102020204" pitchFamily="34" charset="0"/>
              </a:rPr>
              <a:t>American Rescue Plan – Housing Provisions</a:t>
            </a:r>
            <a:endParaRPr lang="en-US" dirty="0"/>
          </a:p>
        </p:txBody>
      </p:sp>
      <p:sp>
        <p:nvSpPr>
          <p:cNvPr id="3" name="Text Placeholder 2"/>
          <p:cNvSpPr>
            <a:spLocks noGrp="1"/>
          </p:cNvSpPr>
          <p:nvPr>
            <p:ph type="body" sz="quarter" idx="12"/>
          </p:nvPr>
        </p:nvSpPr>
        <p:spPr>
          <a:xfrm>
            <a:off x="381000" y="1317523"/>
            <a:ext cx="11221065" cy="4928916"/>
          </a:xfrm>
        </p:spPr>
        <p:txBody>
          <a:bodyPr/>
          <a:lstStyle/>
          <a:p>
            <a:pPr marL="285750" indent="-285750">
              <a:buFont typeface="Arial" panose="020B0604020202020204" pitchFamily="34" charset="0"/>
              <a:buChar char="•"/>
            </a:pPr>
            <a:r>
              <a:rPr lang="en-US" sz="2200" b="1" dirty="0" smtClean="0"/>
              <a:t>Homelessness ($5B)</a:t>
            </a:r>
          </a:p>
          <a:p>
            <a:pPr marL="742950" lvl="1" indent="-285750">
              <a:buFont typeface="Arial" panose="020B0604020202020204" pitchFamily="34" charset="0"/>
              <a:buChar char="•"/>
            </a:pPr>
            <a:r>
              <a:rPr lang="en-US" sz="2200" dirty="0" smtClean="0"/>
              <a:t>Administered through HUD’s HOME Investment Partnership Program (HOME-ARP) and </a:t>
            </a:r>
            <a:r>
              <a:rPr lang="en-US" sz="2200" dirty="0" smtClean="0">
                <a:hlinkClick r:id="rId2"/>
              </a:rPr>
              <a:t>funding has been distributed</a:t>
            </a:r>
            <a:r>
              <a:rPr lang="en-US" sz="2200" dirty="0" smtClean="0"/>
              <a:t> to states and localities</a:t>
            </a:r>
          </a:p>
          <a:p>
            <a:pPr marL="742950" lvl="1" indent="-285750">
              <a:buFont typeface="Arial" panose="020B0604020202020204" pitchFamily="34" charset="0"/>
              <a:buChar char="•"/>
            </a:pPr>
            <a:r>
              <a:rPr lang="en-US" sz="2200" dirty="0" smtClean="0"/>
              <a:t>Funding is targeted to high needs populations such as persons experiencing and at risk of homelessness and can be used for rental assistance, supportive services, and development subsidies. HUD just </a:t>
            </a:r>
            <a:r>
              <a:rPr lang="en-US" sz="2200" dirty="0" smtClean="0"/>
              <a:t>issued an </a:t>
            </a:r>
            <a:r>
              <a:rPr lang="en-US" sz="2200" dirty="0" smtClean="0">
                <a:hlinkClick r:id="rId3"/>
              </a:rPr>
              <a:t>implementing Notice</a:t>
            </a:r>
            <a:r>
              <a:rPr lang="en-US" sz="2200" dirty="0" smtClean="0"/>
              <a:t>.</a:t>
            </a:r>
          </a:p>
          <a:p>
            <a:pPr marL="285750" lvl="1" indent="-285750">
              <a:spcBef>
                <a:spcPts val="1000"/>
              </a:spcBef>
              <a:buFont typeface="Arial" panose="020B0604020202020204" pitchFamily="34" charset="0"/>
              <a:buChar char="•"/>
            </a:pPr>
            <a:r>
              <a:rPr lang="en-US" sz="2200" b="1" dirty="0" smtClean="0"/>
              <a:t>Emergency Rental Assistance Program ($21.6B)</a:t>
            </a:r>
          </a:p>
          <a:p>
            <a:pPr marL="742950" lvl="2" indent="-285750">
              <a:spcBef>
                <a:spcPts val="1000"/>
              </a:spcBef>
              <a:buFont typeface="Arial" panose="020B0604020202020204" pitchFamily="34" charset="0"/>
              <a:buChar char="•"/>
            </a:pPr>
            <a:r>
              <a:rPr lang="en-US" sz="2200" dirty="0" smtClean="0"/>
              <a:t>ARP provided </a:t>
            </a:r>
            <a:r>
              <a:rPr lang="en-US" sz="2200" dirty="0"/>
              <a:t>an additional $</a:t>
            </a:r>
            <a:r>
              <a:rPr lang="en-US" sz="2200" dirty="0" smtClean="0"/>
              <a:t>21.6B, in addition to the original $</a:t>
            </a:r>
            <a:r>
              <a:rPr lang="en-US" sz="2200" dirty="0" smtClean="0"/>
              <a:t>25B </a:t>
            </a:r>
            <a:r>
              <a:rPr lang="en-US" sz="2200" dirty="0" smtClean="0"/>
              <a:t>appropriation</a:t>
            </a:r>
          </a:p>
          <a:p>
            <a:pPr marL="742950" lvl="2" indent="-285750">
              <a:spcBef>
                <a:spcPts val="1000"/>
              </a:spcBef>
              <a:buFont typeface="Arial" panose="020B0604020202020204" pitchFamily="34" charset="0"/>
              <a:buChar char="•"/>
            </a:pPr>
            <a:r>
              <a:rPr lang="en-US" sz="2200" dirty="0" smtClean="0"/>
              <a:t>Funds </a:t>
            </a:r>
            <a:r>
              <a:rPr lang="en-US" sz="2200" dirty="0"/>
              <a:t>must be used to provide financial assistance, including back and forward rent and utility payments, and other housing expenses, including supportive </a:t>
            </a:r>
            <a:r>
              <a:rPr lang="en-US" sz="2200" dirty="0" smtClean="0"/>
              <a:t>services</a:t>
            </a:r>
          </a:p>
          <a:p>
            <a:pPr marL="742950" lvl="2" indent="-285750">
              <a:spcBef>
                <a:spcPts val="1000"/>
              </a:spcBef>
              <a:buFont typeface="Arial" panose="020B0604020202020204" pitchFamily="34" charset="0"/>
              <a:buChar char="•"/>
            </a:pPr>
            <a:r>
              <a:rPr lang="en-US" sz="2200" dirty="0" smtClean="0"/>
              <a:t>Funding has been allocated from both programs</a:t>
            </a:r>
            <a:endParaRPr lang="en-US" sz="2200" dirty="0"/>
          </a:p>
          <a:p>
            <a:pPr marL="285750" lvl="1" indent="-285750">
              <a:spcBef>
                <a:spcPts val="1000"/>
              </a:spcBef>
              <a:buFont typeface="Arial" panose="020B0604020202020204" pitchFamily="34" charset="0"/>
              <a:buChar char="•"/>
            </a:pPr>
            <a:r>
              <a:rPr lang="en-US" sz="2200" b="1" dirty="0" smtClean="0"/>
              <a:t>Emergency Housing </a:t>
            </a:r>
            <a:r>
              <a:rPr lang="en-US" sz="2200" b="1" dirty="0"/>
              <a:t>Choice Vouchers ($5B</a:t>
            </a:r>
            <a:r>
              <a:rPr lang="en-US" sz="2200" b="1" dirty="0" smtClean="0"/>
              <a:t>)</a:t>
            </a:r>
          </a:p>
          <a:p>
            <a:pPr marL="742950" lvl="2" indent="-285750">
              <a:spcBef>
                <a:spcPts val="1000"/>
              </a:spcBef>
              <a:buFont typeface="Arial" panose="020B0604020202020204" pitchFamily="34" charset="0"/>
              <a:buChar char="•"/>
            </a:pPr>
            <a:r>
              <a:rPr lang="en-US" sz="2200" dirty="0" smtClean="0"/>
              <a:t>Targeted to same high needs populations as HOME-ARP funding &amp; provides 70,000 longer term rental assistance vouchers. </a:t>
            </a:r>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7</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9061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Franklin Gothic Book" panose="020B0503020102020204" pitchFamily="34" charset="0"/>
              </a:rPr>
              <a:t>American Rescue Plan – Housing Provisions</a:t>
            </a:r>
            <a:endParaRPr lang="en-US" dirty="0"/>
          </a:p>
        </p:txBody>
      </p:sp>
      <p:sp>
        <p:nvSpPr>
          <p:cNvPr id="3" name="Text Placeholder 2"/>
          <p:cNvSpPr>
            <a:spLocks noGrp="1"/>
          </p:cNvSpPr>
          <p:nvPr>
            <p:ph type="body" sz="quarter" idx="12"/>
          </p:nvPr>
        </p:nvSpPr>
        <p:spPr>
          <a:xfrm>
            <a:off x="380999" y="1395045"/>
            <a:ext cx="11221065" cy="4582967"/>
          </a:xfrm>
        </p:spPr>
        <p:txBody>
          <a:bodyPr/>
          <a:lstStyle/>
          <a:p>
            <a:pPr marL="285750" indent="-285750">
              <a:buFont typeface="Arial" panose="020B0604020202020204" pitchFamily="34" charset="0"/>
              <a:buChar char="•"/>
            </a:pPr>
            <a:r>
              <a:rPr lang="en-US" sz="2400" b="1" dirty="0" smtClean="0"/>
              <a:t>Homeowner </a:t>
            </a:r>
            <a:r>
              <a:rPr lang="en-US" sz="2400" b="1" dirty="0"/>
              <a:t>Assistance Fund ($9.9B</a:t>
            </a:r>
            <a:r>
              <a:rPr lang="en-US" sz="2400" b="1" dirty="0" smtClean="0"/>
              <a:t>)</a:t>
            </a:r>
          </a:p>
          <a:p>
            <a:pPr marL="742950" lvl="1" indent="-285750">
              <a:buFont typeface="Arial" panose="020B0604020202020204" pitchFamily="34" charset="0"/>
              <a:buChar char="•"/>
            </a:pPr>
            <a:r>
              <a:rPr lang="en-US" sz="2200" dirty="0" smtClean="0"/>
              <a:t>60 </a:t>
            </a:r>
            <a:r>
              <a:rPr lang="en-US" sz="2200" dirty="0"/>
              <a:t>percent of each grant must be targeted to homeowners having incomes no greater than 100 percent </a:t>
            </a:r>
            <a:r>
              <a:rPr lang="en-US" sz="2200" dirty="0" smtClean="0"/>
              <a:t>of area median income</a:t>
            </a:r>
          </a:p>
          <a:p>
            <a:pPr marL="742950" lvl="1" indent="-285750">
              <a:buFont typeface="Arial" panose="020B0604020202020204" pitchFamily="34" charset="0"/>
              <a:buChar char="•"/>
            </a:pPr>
            <a:r>
              <a:rPr lang="en-US" sz="2200" dirty="0" smtClean="0"/>
              <a:t>Funding </a:t>
            </a:r>
            <a:r>
              <a:rPr lang="en-US" sz="2200" dirty="0"/>
              <a:t>can be utilized broadly for homeownership supports, including mortgage and utility </a:t>
            </a:r>
            <a:r>
              <a:rPr lang="en-US" sz="2200" dirty="0" smtClean="0"/>
              <a:t>assistance, housing counseling, property taxes, and other uses</a:t>
            </a:r>
          </a:p>
          <a:p>
            <a:pPr marL="742950" lvl="1" indent="-285750">
              <a:buFont typeface="Arial" panose="020B0604020202020204" pitchFamily="34" charset="0"/>
              <a:buChar char="•"/>
            </a:pPr>
            <a:r>
              <a:rPr lang="en-US" sz="2200" dirty="0" smtClean="0"/>
              <a:t>States are required to submit a plan on how to use funding and many have received initial payments of 10% of their award amount. Treasury is reviewing plans.</a:t>
            </a:r>
            <a:endParaRPr lang="en-US" sz="2200" dirty="0"/>
          </a:p>
          <a:p>
            <a:pPr marL="285750" indent="-285750">
              <a:buFont typeface="Arial" panose="020B0604020202020204" pitchFamily="34" charset="0"/>
              <a:buChar char="•"/>
            </a:pPr>
            <a:r>
              <a:rPr lang="en-US" sz="2400" b="1" dirty="0" smtClean="0"/>
              <a:t>Housing Counseling ($100M)</a:t>
            </a:r>
          </a:p>
          <a:p>
            <a:pPr marL="742950" lvl="1" indent="-285750">
              <a:buFont typeface="Arial" panose="020B0604020202020204" pitchFamily="34" charset="0"/>
              <a:buChar char="•"/>
            </a:pPr>
            <a:r>
              <a:rPr lang="en-US" sz="2200" dirty="0" smtClean="0"/>
              <a:t>Of </a:t>
            </a:r>
            <a:r>
              <a:rPr lang="en-US" sz="2200" dirty="0"/>
              <a:t>the funds provided, not less than 40% must be provided to housing counseling organizations that (1) target minority and low-income homeowners, renters, and individuals experiencing homelessness or (2) provide services in neighborhoods with high concentrations of minority and low-income homeowners, renters, and individuals experiencing homelessness. </a:t>
            </a:r>
            <a:r>
              <a:rPr lang="en-US" dirty="0"/>
              <a:t>	</a:t>
            </a:r>
            <a:endParaRPr lang="en-US" sz="2200" dirty="0" smtClean="0"/>
          </a:p>
          <a:p>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8</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0277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Franklin Gothic Book" panose="020B0503020102020204" pitchFamily="34" charset="0"/>
              </a:rPr>
              <a:t>American Rescue Plan – Housing Provisions</a:t>
            </a:r>
            <a:endParaRPr lang="en-US" dirty="0"/>
          </a:p>
        </p:txBody>
      </p:sp>
      <p:sp>
        <p:nvSpPr>
          <p:cNvPr id="3" name="Text Placeholder 2"/>
          <p:cNvSpPr>
            <a:spLocks noGrp="1"/>
          </p:cNvSpPr>
          <p:nvPr>
            <p:ph type="body" sz="quarter" idx="12"/>
          </p:nvPr>
        </p:nvSpPr>
        <p:spPr>
          <a:xfrm>
            <a:off x="380999" y="1395045"/>
            <a:ext cx="11221065" cy="4582967"/>
          </a:xfrm>
        </p:spPr>
        <p:txBody>
          <a:bodyPr/>
          <a:lstStyle/>
          <a:p>
            <a:pPr marL="285750" indent="-285750">
              <a:buFont typeface="Arial" panose="020B0604020202020204" pitchFamily="34" charset="0"/>
              <a:buChar char="•"/>
            </a:pPr>
            <a:r>
              <a:rPr lang="en-US" sz="2400" b="1" dirty="0" smtClean="0"/>
              <a:t>Fair Housing Initiatives Program ($20M) </a:t>
            </a:r>
            <a:endParaRPr lang="en-US" sz="2400" b="1" dirty="0"/>
          </a:p>
          <a:p>
            <a:pPr marL="742950" lvl="1" indent="-285750">
              <a:buFont typeface="Arial" panose="020B0604020202020204" pitchFamily="34" charset="0"/>
              <a:buChar char="•"/>
            </a:pPr>
            <a:r>
              <a:rPr lang="en-US" sz="2400" dirty="0"/>
              <a:t>Provides $20 million to support fair housing activities under the Fair Housing Initiatives Program</a:t>
            </a:r>
            <a:r>
              <a:rPr lang="en-US" sz="2400" b="1" dirty="0"/>
              <a:t>. </a:t>
            </a:r>
            <a:r>
              <a:rPr lang="en-US" sz="2400" dirty="0"/>
              <a:t>This will ensure fair housing organizations have additional resources to address fair housing inquiries, complaints, investigations, education and outreach activities, and costs of delivering or adapting services, during or relating to the coronavirus pandemic. </a:t>
            </a:r>
          </a:p>
          <a:p>
            <a:pPr marL="285750" lvl="1" indent="-285750">
              <a:spcBef>
                <a:spcPts val="1000"/>
              </a:spcBef>
              <a:buFont typeface="Arial" panose="020B0604020202020204" pitchFamily="34" charset="0"/>
              <a:buChar char="•"/>
            </a:pPr>
            <a:r>
              <a:rPr lang="en-US" sz="2400" b="1" dirty="0"/>
              <a:t>Low-Income Home Energy Assistance Program ($4.5B) </a:t>
            </a:r>
          </a:p>
          <a:p>
            <a:pPr marL="742950" lvl="1" indent="-285750">
              <a:buFont typeface="Arial" panose="020B0604020202020204" pitchFamily="34" charset="0"/>
              <a:buChar char="•"/>
            </a:pPr>
            <a:r>
              <a:rPr lang="en-US" sz="2200" dirty="0"/>
              <a:t>Additional appropriations for LIHEAP and money has not yet been released by HHS</a:t>
            </a:r>
          </a:p>
          <a:p>
            <a:pPr lvl="1"/>
            <a:r>
              <a:rPr lang="en-US" dirty="0"/>
              <a:t>	</a:t>
            </a:r>
            <a:endParaRPr lang="en-US" sz="2200" dirty="0" smtClean="0"/>
          </a:p>
          <a:p>
            <a:r>
              <a:rPr lang="en-US" sz="2400" dirty="0"/>
              <a:t/>
            </a:r>
            <a:br>
              <a:rPr lang="en-US" sz="2400" dirty="0"/>
            </a:br>
            <a:endParaRPr lang="en-US" sz="2400" dirty="0"/>
          </a:p>
        </p:txBody>
      </p:sp>
      <p:sp>
        <p:nvSpPr>
          <p:cNvPr id="6" name="Slide Number Placeholder 5"/>
          <p:cNvSpPr>
            <a:spLocks noGrp="1"/>
          </p:cNvSpPr>
          <p:nvPr>
            <p:ph type="sldNum" sz="quarter" idx="10"/>
          </p:nvPr>
        </p:nvSpPr>
        <p:spPr/>
        <p:txBody>
          <a:bodyPr/>
          <a:lstStyle/>
          <a:p>
            <a:fld id="{4749BECD-3273-4FE3-BD63-F549C359A7E1}" type="slidenum">
              <a:rPr lang="en-US" smtClean="0"/>
              <a:pPr/>
              <a:t>9</a:t>
            </a:fld>
            <a:endParaRPr lang="en-US" dirty="0"/>
          </a:p>
        </p:txBody>
      </p:sp>
      <p:sp>
        <p:nvSpPr>
          <p:cNvPr id="7" name="Rectangle 6"/>
          <p:cNvSpPr/>
          <p:nvPr/>
        </p:nvSpPr>
        <p:spPr>
          <a:xfrm>
            <a:off x="9141336" y="6424529"/>
            <a:ext cx="2265218" cy="187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1389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EA803AF4DE7A4AAE73293D35AB59DA" ma:contentTypeVersion="12" ma:contentTypeDescription="Create a new document." ma:contentTypeScope="" ma:versionID="d43a8239427bf9c09e27c72fce14a9db">
  <xsd:schema xmlns:xsd="http://www.w3.org/2001/XMLSchema" xmlns:xs="http://www.w3.org/2001/XMLSchema" xmlns:p="http://schemas.microsoft.com/office/2006/metadata/properties" xmlns:ns2="f12dea97-0d99-4b37-be24-938f368ce09e" xmlns:ns3="56c0189e-e5a2-4fba-bf6f-bf0a695e1f52" targetNamespace="http://schemas.microsoft.com/office/2006/metadata/properties" ma:root="true" ma:fieldsID="6524ee0445da3ff38ea550077b63a056" ns2:_="" ns3:_="">
    <xsd:import namespace="f12dea97-0d99-4b37-be24-938f368ce09e"/>
    <xsd:import namespace="56c0189e-e5a2-4fba-bf6f-bf0a695e1f5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dea97-0d99-4b37-be24-938f368ce09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c0189e-e5a2-4fba-bf6f-bf0a695e1f5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FE33C8-A396-4939-A59C-7CF268437B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dea97-0d99-4b37-be24-938f368ce09e"/>
    <ds:schemaRef ds:uri="56c0189e-e5a2-4fba-bf6f-bf0a695e1f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45B4CA-DF8B-42FA-9EE9-B3C57B6C9C11}">
  <ds:schemaRefs>
    <ds:schemaRef ds:uri="http://purl.org/dc/elements/1.1/"/>
    <ds:schemaRef ds:uri="http://schemas.microsoft.com/office/2006/metadata/properties"/>
    <ds:schemaRef ds:uri="http://purl.org/dc/terms/"/>
    <ds:schemaRef ds:uri="http://www.w3.org/XML/1998/namespace"/>
    <ds:schemaRef ds:uri="f12dea97-0d99-4b37-be24-938f368ce09e"/>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56c0189e-e5a2-4fba-bf6f-bf0a695e1f52"/>
  </ds:schemaRefs>
</ds:datastoreItem>
</file>

<file path=customXml/itemProps3.xml><?xml version="1.0" encoding="utf-8"?>
<ds:datastoreItem xmlns:ds="http://schemas.openxmlformats.org/officeDocument/2006/customXml" ds:itemID="{038F7B0C-0D7D-4995-83FC-A77187B93A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6226</TotalTime>
  <Words>1535</Words>
  <Application>Microsoft Office PowerPoint</Application>
  <PresentationFormat>Widescreen</PresentationFormat>
  <Paragraphs>135</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Franklin Gothic Book</vt:lpstr>
      <vt:lpstr>Franklin Gothic Medium</vt:lpstr>
      <vt:lpstr>1_Office Theme</vt:lpstr>
      <vt:lpstr>Summary of Housing Resources in Covid Response Bills and Pending Legislative Efforts</vt:lpstr>
      <vt:lpstr>Presentation Agenda</vt:lpstr>
      <vt:lpstr>CARES Act – Housing Provisions</vt:lpstr>
      <vt:lpstr>CARES Act – Housing Provisions</vt:lpstr>
      <vt:lpstr>FY 21 Omnibus Covid Relief Package – Housing Provision</vt:lpstr>
      <vt:lpstr>American Rescue Plan – Housing Provisions</vt:lpstr>
      <vt:lpstr>American Rescue Plan – Housing Provisions</vt:lpstr>
      <vt:lpstr>American Rescue Plan – Housing Provisions</vt:lpstr>
      <vt:lpstr>American Rescue Plan – Housing Provisions</vt:lpstr>
      <vt:lpstr>American Rescue Plan – Housing Provisions</vt:lpstr>
      <vt:lpstr>American Rescue Plan – Housing Provisions</vt:lpstr>
      <vt:lpstr>Build Back Better Reconciliation Bill – Housing Provisions</vt:lpstr>
      <vt:lpstr>Build Back Better Reconciliation Bill – Housing Provisions</vt:lpstr>
      <vt:lpstr>Build Back Better Reconciliation Bill – Housing Provisions</vt:lpstr>
      <vt:lpstr>Build Back Better Reconciliation Bill – Housing Tax Provisions</vt:lpstr>
      <vt:lpstr>Build Back Better Reconciliation Bill – Housing Tax Provisions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CDBG in the Time of COVID-19</dc:title>
  <dc:creator>Mia Brezin</dc:creator>
  <cp:lastModifiedBy>Mark Kudlowitz</cp:lastModifiedBy>
  <cp:revision>251</cp:revision>
  <dcterms:created xsi:type="dcterms:W3CDTF">2020-04-16T14:34:06Z</dcterms:created>
  <dcterms:modified xsi:type="dcterms:W3CDTF">2021-10-01T14:52:18Z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0x01010037EA803AF4DE7A4AAE73293D35AB59DA</vt:lpwstr>
  </property>
</Properties>
</file>