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74" r:id="rId6"/>
    <p:sldId id="299" r:id="rId7"/>
    <p:sldId id="301" r:id="rId8"/>
    <p:sldId id="295" r:id="rId9"/>
    <p:sldId id="300" r:id="rId10"/>
    <p:sldId id="290" r:id="rId11"/>
    <p:sldId id="275" r:id="rId12"/>
    <p:sldId id="291" r:id="rId13"/>
    <p:sldId id="278" r:id="rId14"/>
    <p:sldId id="284" r:id="rId15"/>
    <p:sldId id="302" r:id="rId16"/>
    <p:sldId id="281" r:id="rId17"/>
    <p:sldId id="282" r:id="rId18"/>
    <p:sldId id="260" r:id="rId19"/>
    <p:sldId id="293" r:id="rId20"/>
    <p:sldId id="261" r:id="rId21"/>
    <p:sldId id="303" r:id="rId22"/>
    <p:sldId id="297"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dcfabc678a1cf2a7db918cfaaba78f9ff5cdfa9da8fdcbecc6bb183085dd8448::" providerId="AD"/>
      </p:ext>
    </p:extLst>
  </p:cmAuthor>
  <p:cmAuthor id="2" name="Draper, Nicholas, CDA" initials="DC" lastIdx="7" clrIdx="1">
    <p:extLst>
      <p:ext uri="{19B8F6BF-5375-455C-9EA6-DF929625EA0E}">
        <p15:presenceInfo xmlns:p15="http://schemas.microsoft.com/office/powerpoint/2012/main" userId="S::nicholas.draper@acgov.org::a8a0698a-c02e-4418-90ca-73a516d26bac" providerId="AD"/>
      </p:ext>
    </p:extLst>
  </p:cmAuthor>
  <p:cmAuthor id="3" name="Emmerson, Toni, CDA" initials="ETC" lastIdx="12" clrIdx="2">
    <p:extLst>
      <p:ext uri="{19B8F6BF-5375-455C-9EA6-DF929625EA0E}">
        <p15:presenceInfo xmlns:p15="http://schemas.microsoft.com/office/powerpoint/2012/main" userId="S::Toni.Emmerson@acgov.org::77c7fa00-1452-427f-a252-fe3494ae170c" providerId="AD"/>
      </p:ext>
    </p:extLst>
  </p:cmAuthor>
  <p:cmAuthor id="4" name="Starratt, Michelle, CDA" initials="SC" lastIdx="4" clrIdx="3">
    <p:extLst>
      <p:ext uri="{19B8F6BF-5375-455C-9EA6-DF929625EA0E}">
        <p15:presenceInfo xmlns:p15="http://schemas.microsoft.com/office/powerpoint/2012/main" userId="S::michelle.starratt@acgov.org::d5660bbc-3367-4233-af2e-914403fe4e1a" providerId="AD"/>
      </p:ext>
    </p:extLst>
  </p:cmAuthor>
  <p:cmAuthor id="5" name="Guest User" initials="GU [2]" lastIdx="1" clrIdx="4">
    <p:extLst>
      <p:ext uri="{19B8F6BF-5375-455C-9EA6-DF929625EA0E}">
        <p15:presenceInfo xmlns:p15="http://schemas.microsoft.com/office/powerpoint/2012/main" userId="S::urn:spo:anon#d8d8a9bd2b242f9d449b91c96998f732c8f149353af5ced6cf0465567d653c02::" providerId="AD"/>
      </p:ext>
    </p:extLst>
  </p:cmAuthor>
  <p:cmAuthor id="6" name="Pearce, Jennifer, CDA" initials="PC" lastIdx="10" clrIdx="5">
    <p:extLst>
      <p:ext uri="{19B8F6BF-5375-455C-9EA6-DF929625EA0E}">
        <p15:presenceInfo xmlns:p15="http://schemas.microsoft.com/office/powerpoint/2012/main" userId="S::jennifer.pearce@acgov.org::ab11265b-d5d0-4337-99eb-8b99e9ce5e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8727"/>
    <a:srgbClr val="EC881D"/>
    <a:srgbClr val="996600"/>
    <a:srgbClr val="B2A7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5F525-4900-4428-A881-56FA20D325B5}" v="404" dt="2022-03-30T19:03:49.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4965" autoAdjust="0"/>
  </p:normalViewPr>
  <p:slideViewPr>
    <p:cSldViewPr snapToGrid="0">
      <p:cViewPr varScale="1">
        <p:scale>
          <a:sx n="91" d="100"/>
          <a:sy n="91" d="100"/>
        </p:scale>
        <p:origin x="16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govt-my.sharepoint.com/personal/michelle_starratt_acgov_org/Documents/Desktop/Work%20Documents/Rental%20Assistance%20Programs/Copy%20of%20ERAP%20Data%20Masterlis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b="1" dirty="0"/>
              <a:t>Approved ERAP Disbursements by Month</a:t>
            </a:r>
          </a:p>
        </c:rich>
      </c:tx>
      <c:layout>
        <c:manualLayout>
          <c:xMode val="edge"/>
          <c:yMode val="edge"/>
          <c:x val="0.28205244692270437"/>
          <c:y val="1.466666820647435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88775812755159"/>
          <c:y val="0.1312327799937511"/>
          <c:w val="0.87075611472478986"/>
          <c:h val="0.76230778295570201"/>
        </c:manualLayout>
      </c:layout>
      <c:lineChart>
        <c:grouping val="standard"/>
        <c:varyColors val="0"/>
        <c:ser>
          <c:idx val="0"/>
          <c:order val="0"/>
          <c:tx>
            <c:strRef>
              <c:f>Sheet1!$B$1</c:f>
              <c:strCache>
                <c:ptCount val="1"/>
                <c:pt idx="0">
                  <c:v>Series 1</c:v>
                </c:pt>
              </c:strCache>
            </c:strRef>
          </c:tx>
          <c:spPr>
            <a:ln w="34925" cap="rnd">
              <a:solidFill>
                <a:schemeClr val="accent6"/>
              </a:solidFill>
              <a:round/>
            </a:ln>
            <a:effectLst/>
          </c:spPr>
          <c:marker>
            <c:symbol val="circle"/>
            <c:size val="5"/>
            <c:spPr>
              <a:solidFill>
                <a:srgbClr val="EC881D"/>
              </a:solidFill>
              <a:ln w="9525">
                <a:solidFill>
                  <a:schemeClr val="accent6"/>
                </a:solidFill>
              </a:ln>
              <a:effectLst/>
            </c:spPr>
          </c:marker>
          <c:cat>
            <c:strRef>
              <c:f>Sheet1!$A$2:$A$13</c:f>
              <c:strCache>
                <c:ptCount val="12"/>
                <c:pt idx="0">
                  <c:v>April, 2021</c:v>
                </c:pt>
                <c:pt idx="1">
                  <c:v>May, 2021</c:v>
                </c:pt>
                <c:pt idx="2">
                  <c:v>June, 2021</c:v>
                </c:pt>
                <c:pt idx="3">
                  <c:v>July, 2021</c:v>
                </c:pt>
                <c:pt idx="4">
                  <c:v>August, 2021</c:v>
                </c:pt>
                <c:pt idx="5">
                  <c:v>September, 2021</c:v>
                </c:pt>
                <c:pt idx="6">
                  <c:v>October, 2021</c:v>
                </c:pt>
                <c:pt idx="7">
                  <c:v>November, 2021</c:v>
                </c:pt>
                <c:pt idx="8">
                  <c:v>December, 2021</c:v>
                </c:pt>
                <c:pt idx="9">
                  <c:v>January, 2022</c:v>
                </c:pt>
                <c:pt idx="10">
                  <c:v>February, 2022</c:v>
                </c:pt>
                <c:pt idx="11">
                  <c:v>March, 28 2022</c:v>
                </c:pt>
              </c:strCache>
            </c:strRef>
          </c:cat>
          <c:val>
            <c:numRef>
              <c:f>Sheet1!$B$2:$B$13</c:f>
              <c:numCache>
                <c:formatCode>"$"#,##0.00_);[Red]\("$"#,##0.00\)</c:formatCode>
                <c:ptCount val="12"/>
                <c:pt idx="0">
                  <c:v>682567.47</c:v>
                </c:pt>
                <c:pt idx="1">
                  <c:v>2733226.34</c:v>
                </c:pt>
                <c:pt idx="2">
                  <c:v>4240165.29</c:v>
                </c:pt>
                <c:pt idx="3">
                  <c:v>2787240.91</c:v>
                </c:pt>
                <c:pt idx="4">
                  <c:v>4944098.8899999997</c:v>
                </c:pt>
                <c:pt idx="5">
                  <c:v>5276181.34</c:v>
                </c:pt>
                <c:pt idx="6">
                  <c:v>9513163.1799999997</c:v>
                </c:pt>
                <c:pt idx="7">
                  <c:v>11749000.279999999</c:v>
                </c:pt>
                <c:pt idx="8">
                  <c:v>9810106.4600000009</c:v>
                </c:pt>
                <c:pt idx="9">
                  <c:v>10332711.880000001</c:v>
                </c:pt>
                <c:pt idx="10">
                  <c:v>9403227.8399999999</c:v>
                </c:pt>
                <c:pt idx="11">
                  <c:v>9647865</c:v>
                </c:pt>
              </c:numCache>
            </c:numRef>
          </c:val>
          <c:smooth val="0"/>
          <c:extLst>
            <c:ext xmlns:c16="http://schemas.microsoft.com/office/drawing/2014/chart" uri="{C3380CC4-5D6E-409C-BE32-E72D297353CC}">
              <c16:uniqueId val="{00000000-3C47-49F8-9D91-FE7F1374C511}"/>
            </c:ext>
          </c:extLst>
        </c:ser>
        <c:dLbls>
          <c:showLegendKey val="0"/>
          <c:showVal val="0"/>
          <c:showCatName val="0"/>
          <c:showSerName val="0"/>
          <c:showPercent val="0"/>
          <c:showBubbleSize val="0"/>
        </c:dLbls>
        <c:marker val="1"/>
        <c:smooth val="0"/>
        <c:axId val="653384080"/>
        <c:axId val="653389656"/>
      </c:lineChart>
      <c:catAx>
        <c:axId val="65338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3389656"/>
        <c:crosses val="autoZero"/>
        <c:auto val="1"/>
        <c:lblAlgn val="ctr"/>
        <c:lblOffset val="100"/>
        <c:noMultiLvlLbl val="0"/>
      </c:catAx>
      <c:valAx>
        <c:axId val="653389656"/>
        <c:scaling>
          <c:orientation val="minMax"/>
        </c:scaling>
        <c:delete val="0"/>
        <c:axPos val="l"/>
        <c:majorGridlines>
          <c:spPr>
            <a:ln w="0" cap="flat" cmpd="sng" algn="ctr">
              <a:solidFill>
                <a:schemeClr val="bg2"/>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3384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Income of Approved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5C8727"/>
              </a:solidFill>
              <a:ln w="19050">
                <a:solidFill>
                  <a:schemeClr val="lt1"/>
                </a:solidFill>
              </a:ln>
              <a:effectLst/>
            </c:spPr>
            <c:extLst>
              <c:ext xmlns:c16="http://schemas.microsoft.com/office/drawing/2014/chart" uri="{C3380CC4-5D6E-409C-BE32-E72D297353CC}">
                <c16:uniqueId val="{00000002-6FD0-46B0-93C7-DB85965660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98-4A59-A99D-2ADBB9FAFF4D}"/>
              </c:ext>
            </c:extLst>
          </c:dPt>
          <c:dPt>
            <c:idx val="2"/>
            <c:bubble3D val="0"/>
            <c:spPr>
              <a:solidFill>
                <a:srgbClr val="B2A77F"/>
              </a:solidFill>
              <a:ln w="19050">
                <a:solidFill>
                  <a:schemeClr val="lt1"/>
                </a:solidFill>
              </a:ln>
              <a:effectLst/>
            </c:spPr>
            <c:extLst>
              <c:ext xmlns:c16="http://schemas.microsoft.com/office/drawing/2014/chart" uri="{C3380CC4-5D6E-409C-BE32-E72D297353CC}">
                <c16:uniqueId val="{00000003-6FD0-46B0-93C7-DB859656603B}"/>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5-6FD0-46B0-93C7-DB859656603B}"/>
              </c:ext>
            </c:extLst>
          </c:dPt>
          <c:dPt>
            <c:idx val="4"/>
            <c:bubble3D val="0"/>
            <c:spPr>
              <a:solidFill>
                <a:srgbClr val="996600"/>
              </a:solidFill>
              <a:ln w="19050">
                <a:solidFill>
                  <a:schemeClr val="lt1"/>
                </a:solidFill>
              </a:ln>
              <a:effectLst/>
            </c:spPr>
            <c:extLst>
              <c:ext xmlns:c16="http://schemas.microsoft.com/office/drawing/2014/chart" uri="{C3380CC4-5D6E-409C-BE32-E72D297353CC}">
                <c16:uniqueId val="{00000004-6FD0-46B0-93C7-DB859656603B}"/>
              </c:ext>
            </c:extLst>
          </c:dPt>
          <c:cat>
            <c:strRef>
              <c:f>Sheet1!$A$2:$A$6</c:f>
              <c:strCache>
                <c:ptCount val="5"/>
                <c:pt idx="0">
                  <c:v>0-30% AMI</c:v>
                </c:pt>
                <c:pt idx="1">
                  <c:v>30-50% AMI</c:v>
                </c:pt>
                <c:pt idx="2">
                  <c:v>50-80% AMI</c:v>
                </c:pt>
                <c:pt idx="3">
                  <c:v>Over 80%</c:v>
                </c:pt>
                <c:pt idx="4">
                  <c:v>Unknown- Moved </c:v>
                </c:pt>
              </c:strCache>
            </c:strRef>
          </c:cat>
          <c:val>
            <c:numRef>
              <c:f>Sheet1!$B$2:$B$6</c:f>
              <c:numCache>
                <c:formatCode>0.00%</c:formatCode>
                <c:ptCount val="5"/>
                <c:pt idx="0">
                  <c:v>0.73138869005010743</c:v>
                </c:pt>
                <c:pt idx="1">
                  <c:v>0.20418754473872583</c:v>
                </c:pt>
                <c:pt idx="2">
                  <c:v>5.8876163206871869E-2</c:v>
                </c:pt>
                <c:pt idx="3">
                  <c:v>1.4316392269148174E-3</c:v>
                </c:pt>
                <c:pt idx="4" formatCode="General">
                  <c:v>0.01</c:v>
                </c:pt>
              </c:numCache>
            </c:numRef>
          </c:val>
          <c:extLst>
            <c:ext xmlns:c16="http://schemas.microsoft.com/office/drawing/2014/chart" uri="{C3380CC4-5D6E-409C-BE32-E72D297353CC}">
              <c16:uniqueId val="{00000000-6FD0-46B0-93C7-DB859656603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'Demographics- Race'!$C$19</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32-44C1-88C6-46E9D812E7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32-44C1-88C6-46E9D812E7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32-44C1-88C6-46E9D812E7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32-44C1-88C6-46E9D812E7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32-44C1-88C6-46E9D812E74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E32-44C1-88C6-46E9D812E745}"/>
              </c:ext>
            </c:extLst>
          </c:dPt>
          <c:dLbls>
            <c:dLbl>
              <c:idx val="3"/>
              <c:layout>
                <c:manualLayout>
                  <c:x val="7.7879226493747122E-2"/>
                  <c:y val="5.032836972059414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32-44C1-88C6-46E9D812E7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 Race'!$B$20:$B$25</c:f>
              <c:strCache>
                <c:ptCount val="6"/>
                <c:pt idx="0">
                  <c:v>Black/African American</c:v>
                </c:pt>
                <c:pt idx="1">
                  <c:v>Multi-Racial</c:v>
                </c:pt>
                <c:pt idx="2">
                  <c:v>White</c:v>
                </c:pt>
                <c:pt idx="3">
                  <c:v>Declined to state</c:v>
                </c:pt>
                <c:pt idx="4">
                  <c:v>Asian</c:v>
                </c:pt>
                <c:pt idx="5">
                  <c:v>Native Hawaiian/Other Pacific Islander</c:v>
                </c:pt>
              </c:strCache>
            </c:strRef>
          </c:cat>
          <c:val>
            <c:numRef>
              <c:f>'Demographics- Race'!$C$20:$C$25</c:f>
              <c:numCache>
                <c:formatCode>0.00%</c:formatCode>
                <c:ptCount val="6"/>
                <c:pt idx="0">
                  <c:v>0.27215131760168948</c:v>
                </c:pt>
                <c:pt idx="1">
                  <c:v>0.24983931686713801</c:v>
                </c:pt>
                <c:pt idx="2">
                  <c:v>0.2330364521164264</c:v>
                </c:pt>
                <c:pt idx="3">
                  <c:v>0.11036635754292536</c:v>
                </c:pt>
                <c:pt idx="4">
                  <c:v>0.10540813515746947</c:v>
                </c:pt>
                <c:pt idx="5">
                  <c:v>2.91984207143513E-2</c:v>
                </c:pt>
              </c:numCache>
            </c:numRef>
          </c:val>
          <c:extLst>
            <c:ext xmlns:c16="http://schemas.microsoft.com/office/drawing/2014/chart" uri="{C3380CC4-5D6E-409C-BE32-E72D297353CC}">
              <c16:uniqueId val="{0000000C-1E32-44C1-88C6-46E9D812E74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DA9F3-4236-4635-86F5-83F5844F466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BC61F736-A69A-465B-BFBD-75DFA8CF093B}">
      <dgm:prSet phldrT="[Text]"/>
      <dgm:spPr>
        <a:solidFill>
          <a:srgbClr val="B2A77F"/>
        </a:solidFill>
      </dgm:spPr>
      <dgm:t>
        <a:bodyPr/>
        <a:lstStyle/>
        <a:p>
          <a:r>
            <a:rPr lang="en-US" dirty="0"/>
            <a:t>13,801</a:t>
          </a:r>
        </a:p>
      </dgm:t>
    </dgm:pt>
    <dgm:pt modelId="{66D5E5F7-D763-4000-AFEB-30B0D127817E}" type="parTrans" cxnId="{B8E2A8D9-D7FD-4A4D-9C72-475D85843751}">
      <dgm:prSet/>
      <dgm:spPr/>
      <dgm:t>
        <a:bodyPr/>
        <a:lstStyle/>
        <a:p>
          <a:endParaRPr lang="en-US"/>
        </a:p>
      </dgm:t>
    </dgm:pt>
    <dgm:pt modelId="{82A66F87-D65B-482A-8514-56C936BDF31F}" type="sibTrans" cxnId="{B8E2A8D9-D7FD-4A4D-9C72-475D85843751}">
      <dgm:prSet/>
      <dgm:spPr/>
      <dgm:t>
        <a:bodyPr/>
        <a:lstStyle/>
        <a:p>
          <a:endParaRPr lang="en-US"/>
        </a:p>
      </dgm:t>
    </dgm:pt>
    <dgm:pt modelId="{7AB4133E-9537-42FD-A065-4B2BE033B7D6}">
      <dgm:prSet phldrT="[Text]" custT="1"/>
      <dgm:spPr>
        <a:gradFill flip="none" rotWithShape="0">
          <a:gsLst>
            <a:gs pos="0">
              <a:srgbClr val="B2A77F">
                <a:tint val="66000"/>
                <a:satMod val="160000"/>
              </a:srgbClr>
            </a:gs>
            <a:gs pos="50000">
              <a:srgbClr val="B2A77F">
                <a:tint val="44500"/>
                <a:satMod val="160000"/>
              </a:srgbClr>
            </a:gs>
            <a:gs pos="100000">
              <a:srgbClr val="B2A77F">
                <a:tint val="23500"/>
                <a:satMod val="160000"/>
              </a:srgbClr>
            </a:gs>
          </a:gsLst>
          <a:lin ang="16200000" scaled="1"/>
          <a:tileRect/>
        </a:gradFill>
      </dgm:spPr>
      <dgm:t>
        <a:bodyPr/>
        <a:lstStyle/>
        <a:p>
          <a:pPr rtl="0"/>
          <a:r>
            <a:rPr lang="en-US" sz="3100" dirty="0">
              <a:latin typeface="+mj-lt"/>
            </a:rPr>
            <a:t>$305,000,000 </a:t>
          </a:r>
          <a:r>
            <a:rPr lang="en-US" sz="3100" dirty="0">
              <a:latin typeface="Calibri Light" panose="020F0302020204030204"/>
            </a:rPr>
            <a:t>Requested</a:t>
          </a:r>
          <a:endParaRPr lang="en-US" sz="3100" dirty="0"/>
        </a:p>
      </dgm:t>
    </dgm:pt>
    <dgm:pt modelId="{D9B5B087-5DEF-455B-A3D4-2CC69C4C7A1B}" type="parTrans" cxnId="{6A01D066-5843-48FC-8E64-045450995CAF}">
      <dgm:prSet/>
      <dgm:spPr/>
      <dgm:t>
        <a:bodyPr/>
        <a:lstStyle/>
        <a:p>
          <a:endParaRPr lang="en-US"/>
        </a:p>
      </dgm:t>
    </dgm:pt>
    <dgm:pt modelId="{61F42A52-B218-45EF-A2F0-961802F5EA53}" type="sibTrans" cxnId="{6A01D066-5843-48FC-8E64-045450995CAF}">
      <dgm:prSet/>
      <dgm:spPr/>
      <dgm:t>
        <a:bodyPr/>
        <a:lstStyle/>
        <a:p>
          <a:endParaRPr lang="en-US"/>
        </a:p>
      </dgm:t>
    </dgm:pt>
    <dgm:pt modelId="{5C714F0E-6A2A-48B7-A4C7-41A5A5635227}">
      <dgm:prSet phldrT="[Text]"/>
      <dgm:spPr>
        <a:solidFill>
          <a:srgbClr val="5C8727"/>
        </a:solidFill>
      </dgm:spPr>
      <dgm:t>
        <a:bodyPr/>
        <a:lstStyle/>
        <a:p>
          <a:r>
            <a:rPr lang="en-US" dirty="0"/>
            <a:t>5,584</a:t>
          </a:r>
        </a:p>
      </dgm:t>
    </dgm:pt>
    <dgm:pt modelId="{F5E75ED3-E7D4-4D0D-B170-6568CA0E623D}" type="parTrans" cxnId="{FCED1E10-FA47-4BFD-A458-CE25505CBDA4}">
      <dgm:prSet/>
      <dgm:spPr/>
      <dgm:t>
        <a:bodyPr/>
        <a:lstStyle/>
        <a:p>
          <a:endParaRPr lang="en-US"/>
        </a:p>
      </dgm:t>
    </dgm:pt>
    <dgm:pt modelId="{7B348B4E-8AE5-4B5F-8462-06001101F9AE}" type="sibTrans" cxnId="{FCED1E10-FA47-4BFD-A458-CE25505CBDA4}">
      <dgm:prSet/>
      <dgm:spPr/>
      <dgm:t>
        <a:bodyPr/>
        <a:lstStyle/>
        <a:p>
          <a:endParaRPr lang="en-US"/>
        </a:p>
      </dgm:t>
    </dgm:pt>
    <dgm:pt modelId="{211790C6-2C36-435B-818B-C298076C1B78}">
      <dgm:prSet phldrT="[Text]"/>
      <dgm:spPr>
        <a:gradFill flip="none" rotWithShape="0">
          <a:gsLst>
            <a:gs pos="0">
              <a:srgbClr val="5C8727">
                <a:tint val="66000"/>
                <a:satMod val="160000"/>
              </a:srgbClr>
            </a:gs>
            <a:gs pos="50000">
              <a:srgbClr val="5C8727">
                <a:tint val="44500"/>
                <a:satMod val="160000"/>
              </a:srgbClr>
            </a:gs>
            <a:gs pos="100000">
              <a:srgbClr val="5C8727">
                <a:tint val="23500"/>
                <a:satMod val="160000"/>
              </a:srgbClr>
            </a:gs>
          </a:gsLst>
          <a:lin ang="13500000" scaled="1"/>
          <a:tileRect/>
        </a:gradFill>
      </dgm:spPr>
      <dgm:t>
        <a:bodyPr/>
        <a:lstStyle/>
        <a:p>
          <a:pPr rtl="0"/>
          <a:r>
            <a:rPr lang="en-US" dirty="0">
              <a:latin typeface="+mj-lt"/>
            </a:rPr>
            <a:t>$81</a:t>
          </a:r>
          <a:r>
            <a:rPr lang="en-US" b="0" dirty="0">
              <a:solidFill>
                <a:schemeClr val="tx1"/>
              </a:solidFill>
              <a:latin typeface="+mj-lt"/>
            </a:rPr>
            <a:t>,101,488 Approved</a:t>
          </a:r>
          <a:endParaRPr lang="en-US" dirty="0"/>
        </a:p>
      </dgm:t>
    </dgm:pt>
    <dgm:pt modelId="{F690DEA1-FA8C-4B97-B624-6F7E9D43CDE2}" type="parTrans" cxnId="{B3F3DE23-A90C-4B37-A322-B524E9F17821}">
      <dgm:prSet/>
      <dgm:spPr/>
      <dgm:t>
        <a:bodyPr/>
        <a:lstStyle/>
        <a:p>
          <a:endParaRPr lang="en-US"/>
        </a:p>
      </dgm:t>
    </dgm:pt>
    <dgm:pt modelId="{79CFB04C-448E-4FDE-B3A9-6F92E154DC36}" type="sibTrans" cxnId="{B3F3DE23-A90C-4B37-A322-B524E9F17821}">
      <dgm:prSet/>
      <dgm:spPr/>
      <dgm:t>
        <a:bodyPr/>
        <a:lstStyle/>
        <a:p>
          <a:endParaRPr lang="en-US"/>
        </a:p>
      </dgm:t>
    </dgm:pt>
    <dgm:pt modelId="{9E506525-698D-49D1-9448-5E489413F659}">
      <dgm:prSet phldrT="[Text]"/>
      <dgm:spPr>
        <a:solidFill>
          <a:srgbClr val="EC881D"/>
        </a:solidFill>
      </dgm:spPr>
      <dgm:t>
        <a:bodyPr/>
        <a:lstStyle/>
        <a:p>
          <a:r>
            <a:rPr lang="en-US" dirty="0"/>
            <a:t>1,928</a:t>
          </a:r>
        </a:p>
      </dgm:t>
    </dgm:pt>
    <dgm:pt modelId="{F2347A0D-0F50-488F-A205-E06A973C4771}" type="parTrans" cxnId="{B1D785C1-6602-44F3-95C8-3372D9A1F797}">
      <dgm:prSet/>
      <dgm:spPr/>
      <dgm:t>
        <a:bodyPr/>
        <a:lstStyle/>
        <a:p>
          <a:endParaRPr lang="en-US"/>
        </a:p>
      </dgm:t>
    </dgm:pt>
    <dgm:pt modelId="{B0640D0E-D80F-4FD9-B9BF-ED8B78AB2597}" type="sibTrans" cxnId="{B1D785C1-6602-44F3-95C8-3372D9A1F797}">
      <dgm:prSet/>
      <dgm:spPr/>
      <dgm:t>
        <a:bodyPr/>
        <a:lstStyle/>
        <a:p>
          <a:endParaRPr lang="en-US"/>
        </a:p>
      </dgm:t>
    </dgm:pt>
    <dgm:pt modelId="{E4706098-C899-41EF-B8E3-5B5CEF6B59DF}">
      <dgm:prSet phldrT="[Text]"/>
      <dgm:spPr>
        <a:gradFill flip="none" rotWithShape="0">
          <a:gsLst>
            <a:gs pos="0">
              <a:srgbClr val="EC881D">
                <a:tint val="66000"/>
                <a:satMod val="160000"/>
              </a:srgbClr>
            </a:gs>
            <a:gs pos="50000">
              <a:srgbClr val="EC881D">
                <a:tint val="44500"/>
                <a:satMod val="160000"/>
              </a:srgbClr>
            </a:gs>
            <a:gs pos="100000">
              <a:srgbClr val="EC881D">
                <a:tint val="23500"/>
                <a:satMod val="160000"/>
              </a:srgbClr>
            </a:gs>
          </a:gsLst>
          <a:path path="circle">
            <a:fillToRect l="100000" b="100000"/>
          </a:path>
          <a:tileRect t="-100000" r="-100000"/>
        </a:gradFill>
      </dgm:spPr>
      <dgm:t>
        <a:bodyPr/>
        <a:lstStyle/>
        <a:p>
          <a:pPr rtl="0"/>
          <a:r>
            <a:rPr lang="en-US" dirty="0">
              <a:latin typeface="Calibri Light" panose="020F0302020204030204"/>
            </a:rPr>
            <a:t>$41,207,031* in Final or Compliance Review</a:t>
          </a:r>
          <a:endParaRPr lang="en-US" dirty="0"/>
        </a:p>
      </dgm:t>
    </dgm:pt>
    <dgm:pt modelId="{00B9D114-77C3-422D-86D3-B117EF4A1B0D}" type="parTrans" cxnId="{B57AA2EB-1F87-4881-8EAF-69B3D034EEA2}">
      <dgm:prSet/>
      <dgm:spPr/>
      <dgm:t>
        <a:bodyPr/>
        <a:lstStyle/>
        <a:p>
          <a:endParaRPr lang="en-US"/>
        </a:p>
      </dgm:t>
    </dgm:pt>
    <dgm:pt modelId="{35D16375-B2C2-4593-9E7D-57EA48A2CF0F}" type="sibTrans" cxnId="{B57AA2EB-1F87-4881-8EAF-69B3D034EEA2}">
      <dgm:prSet/>
      <dgm:spPr/>
      <dgm:t>
        <a:bodyPr/>
        <a:lstStyle/>
        <a:p>
          <a:endParaRPr lang="en-US"/>
        </a:p>
      </dgm:t>
    </dgm:pt>
    <dgm:pt modelId="{C2B46410-B597-4699-8EEE-C9AD05E874A0}" type="pres">
      <dgm:prSet presAssocID="{226DA9F3-4236-4635-86F5-83F5844F4667}" presName="Name0" presStyleCnt="0">
        <dgm:presLayoutVars>
          <dgm:dir/>
          <dgm:animLvl val="lvl"/>
          <dgm:resizeHandles val="exact"/>
        </dgm:presLayoutVars>
      </dgm:prSet>
      <dgm:spPr/>
    </dgm:pt>
    <dgm:pt modelId="{026459D4-E81A-4022-95B7-5F3C14778AF8}" type="pres">
      <dgm:prSet presAssocID="{BC61F736-A69A-465B-BFBD-75DFA8CF093B}" presName="linNode" presStyleCnt="0"/>
      <dgm:spPr/>
    </dgm:pt>
    <dgm:pt modelId="{AFC25DA6-4CBE-4777-9D79-E6463AF7051F}" type="pres">
      <dgm:prSet presAssocID="{BC61F736-A69A-465B-BFBD-75DFA8CF093B}" presName="parentText" presStyleLbl="node1" presStyleIdx="0" presStyleCnt="3">
        <dgm:presLayoutVars>
          <dgm:chMax val="1"/>
          <dgm:bulletEnabled val="1"/>
        </dgm:presLayoutVars>
      </dgm:prSet>
      <dgm:spPr/>
    </dgm:pt>
    <dgm:pt modelId="{7F4018FA-3EF8-4CE4-A647-03AC7777EDAC}" type="pres">
      <dgm:prSet presAssocID="{BC61F736-A69A-465B-BFBD-75DFA8CF093B}" presName="descendantText" presStyleLbl="alignAccFollowNode1" presStyleIdx="0" presStyleCnt="3">
        <dgm:presLayoutVars>
          <dgm:bulletEnabled val="1"/>
        </dgm:presLayoutVars>
      </dgm:prSet>
      <dgm:spPr/>
    </dgm:pt>
    <dgm:pt modelId="{1E6A6734-EB0F-471E-A7C7-7EC165BA275C}" type="pres">
      <dgm:prSet presAssocID="{82A66F87-D65B-482A-8514-56C936BDF31F}" presName="sp" presStyleCnt="0"/>
      <dgm:spPr/>
    </dgm:pt>
    <dgm:pt modelId="{D51484E0-8022-44D6-A80B-CBE9D10EA6E0}" type="pres">
      <dgm:prSet presAssocID="{5C714F0E-6A2A-48B7-A4C7-41A5A5635227}" presName="linNode" presStyleCnt="0"/>
      <dgm:spPr/>
    </dgm:pt>
    <dgm:pt modelId="{72397824-F85C-4FEE-8873-3B5EB71DAF89}" type="pres">
      <dgm:prSet presAssocID="{5C714F0E-6A2A-48B7-A4C7-41A5A5635227}" presName="parentText" presStyleLbl="node1" presStyleIdx="1" presStyleCnt="3">
        <dgm:presLayoutVars>
          <dgm:chMax val="1"/>
          <dgm:bulletEnabled val="1"/>
        </dgm:presLayoutVars>
      </dgm:prSet>
      <dgm:spPr/>
    </dgm:pt>
    <dgm:pt modelId="{07DB0255-5E90-4DEA-AD2C-5EA7D2A59DEF}" type="pres">
      <dgm:prSet presAssocID="{5C714F0E-6A2A-48B7-A4C7-41A5A5635227}" presName="descendantText" presStyleLbl="alignAccFollowNode1" presStyleIdx="1" presStyleCnt="3">
        <dgm:presLayoutVars>
          <dgm:bulletEnabled val="1"/>
        </dgm:presLayoutVars>
      </dgm:prSet>
      <dgm:spPr/>
    </dgm:pt>
    <dgm:pt modelId="{0D51EA37-1737-40A1-AD08-AFED4776A3A3}" type="pres">
      <dgm:prSet presAssocID="{7B348B4E-8AE5-4B5F-8462-06001101F9AE}" presName="sp" presStyleCnt="0"/>
      <dgm:spPr/>
    </dgm:pt>
    <dgm:pt modelId="{5D144DBC-58CE-4A52-9E1D-A587F690BB91}" type="pres">
      <dgm:prSet presAssocID="{9E506525-698D-49D1-9448-5E489413F659}" presName="linNode" presStyleCnt="0"/>
      <dgm:spPr/>
    </dgm:pt>
    <dgm:pt modelId="{B645F93B-26EA-4834-AFAF-044CC85EA2F5}" type="pres">
      <dgm:prSet presAssocID="{9E506525-698D-49D1-9448-5E489413F659}" presName="parentText" presStyleLbl="node1" presStyleIdx="2" presStyleCnt="3">
        <dgm:presLayoutVars>
          <dgm:chMax val="1"/>
          <dgm:bulletEnabled val="1"/>
        </dgm:presLayoutVars>
      </dgm:prSet>
      <dgm:spPr/>
    </dgm:pt>
    <dgm:pt modelId="{A713057A-0EAC-494C-A5A2-CFC69B0DFF3A}" type="pres">
      <dgm:prSet presAssocID="{9E506525-698D-49D1-9448-5E489413F659}" presName="descendantText" presStyleLbl="alignAccFollowNode1" presStyleIdx="2" presStyleCnt="3">
        <dgm:presLayoutVars>
          <dgm:bulletEnabled val="1"/>
        </dgm:presLayoutVars>
      </dgm:prSet>
      <dgm:spPr/>
    </dgm:pt>
  </dgm:ptLst>
  <dgm:cxnLst>
    <dgm:cxn modelId="{FCED1E10-FA47-4BFD-A458-CE25505CBDA4}" srcId="{226DA9F3-4236-4635-86F5-83F5844F4667}" destId="{5C714F0E-6A2A-48B7-A4C7-41A5A5635227}" srcOrd="1" destOrd="0" parTransId="{F5E75ED3-E7D4-4D0D-B170-6568CA0E623D}" sibTransId="{7B348B4E-8AE5-4B5F-8462-06001101F9AE}"/>
    <dgm:cxn modelId="{B3F3DE23-A90C-4B37-A322-B524E9F17821}" srcId="{5C714F0E-6A2A-48B7-A4C7-41A5A5635227}" destId="{211790C6-2C36-435B-818B-C298076C1B78}" srcOrd="0" destOrd="0" parTransId="{F690DEA1-FA8C-4B97-B624-6F7E9D43CDE2}" sibTransId="{79CFB04C-448E-4FDE-B3A9-6F92E154DC36}"/>
    <dgm:cxn modelId="{0C631630-EABD-48C6-ABF4-D05FD365476C}" type="presOf" srcId="{9E506525-698D-49D1-9448-5E489413F659}" destId="{B645F93B-26EA-4834-AFAF-044CC85EA2F5}" srcOrd="0" destOrd="0" presId="urn:microsoft.com/office/officeart/2005/8/layout/vList5"/>
    <dgm:cxn modelId="{183B6149-5720-4F9A-A5FA-83320282A1E2}" type="presOf" srcId="{211790C6-2C36-435B-818B-C298076C1B78}" destId="{07DB0255-5E90-4DEA-AD2C-5EA7D2A59DEF}" srcOrd="0" destOrd="0" presId="urn:microsoft.com/office/officeart/2005/8/layout/vList5"/>
    <dgm:cxn modelId="{6A01D066-5843-48FC-8E64-045450995CAF}" srcId="{BC61F736-A69A-465B-BFBD-75DFA8CF093B}" destId="{7AB4133E-9537-42FD-A065-4B2BE033B7D6}" srcOrd="0" destOrd="0" parTransId="{D9B5B087-5DEF-455B-A3D4-2CC69C4C7A1B}" sibTransId="{61F42A52-B218-45EF-A2F0-961802F5EA53}"/>
    <dgm:cxn modelId="{2B3D7174-4286-46FD-9A38-AFC62854DB67}" type="presOf" srcId="{7AB4133E-9537-42FD-A065-4B2BE033B7D6}" destId="{7F4018FA-3EF8-4CE4-A647-03AC7777EDAC}" srcOrd="0" destOrd="0" presId="urn:microsoft.com/office/officeart/2005/8/layout/vList5"/>
    <dgm:cxn modelId="{EE04087A-98EA-498B-8D85-F5E4644EAA36}" type="presOf" srcId="{E4706098-C899-41EF-B8E3-5B5CEF6B59DF}" destId="{A713057A-0EAC-494C-A5A2-CFC69B0DFF3A}" srcOrd="0" destOrd="0" presId="urn:microsoft.com/office/officeart/2005/8/layout/vList5"/>
    <dgm:cxn modelId="{BB497A7F-A7A9-45E3-A108-75E5D9E365ED}" type="presOf" srcId="{5C714F0E-6A2A-48B7-A4C7-41A5A5635227}" destId="{72397824-F85C-4FEE-8873-3B5EB71DAF89}" srcOrd="0" destOrd="0" presId="urn:microsoft.com/office/officeart/2005/8/layout/vList5"/>
    <dgm:cxn modelId="{65AB139C-4D48-451C-AAE3-1A70A1633A5A}" type="presOf" srcId="{BC61F736-A69A-465B-BFBD-75DFA8CF093B}" destId="{AFC25DA6-4CBE-4777-9D79-E6463AF7051F}" srcOrd="0" destOrd="0" presId="urn:microsoft.com/office/officeart/2005/8/layout/vList5"/>
    <dgm:cxn modelId="{0DE301A0-D340-4029-986B-9877B7C65DFA}" type="presOf" srcId="{226DA9F3-4236-4635-86F5-83F5844F4667}" destId="{C2B46410-B597-4699-8EEE-C9AD05E874A0}" srcOrd="0" destOrd="0" presId="urn:microsoft.com/office/officeart/2005/8/layout/vList5"/>
    <dgm:cxn modelId="{B1D785C1-6602-44F3-95C8-3372D9A1F797}" srcId="{226DA9F3-4236-4635-86F5-83F5844F4667}" destId="{9E506525-698D-49D1-9448-5E489413F659}" srcOrd="2" destOrd="0" parTransId="{F2347A0D-0F50-488F-A205-E06A973C4771}" sibTransId="{B0640D0E-D80F-4FD9-B9BF-ED8B78AB2597}"/>
    <dgm:cxn modelId="{B8E2A8D9-D7FD-4A4D-9C72-475D85843751}" srcId="{226DA9F3-4236-4635-86F5-83F5844F4667}" destId="{BC61F736-A69A-465B-BFBD-75DFA8CF093B}" srcOrd="0" destOrd="0" parTransId="{66D5E5F7-D763-4000-AFEB-30B0D127817E}" sibTransId="{82A66F87-D65B-482A-8514-56C936BDF31F}"/>
    <dgm:cxn modelId="{B57AA2EB-1F87-4881-8EAF-69B3D034EEA2}" srcId="{9E506525-698D-49D1-9448-5E489413F659}" destId="{E4706098-C899-41EF-B8E3-5B5CEF6B59DF}" srcOrd="0" destOrd="0" parTransId="{00B9D114-77C3-422D-86D3-B117EF4A1B0D}" sibTransId="{35D16375-B2C2-4593-9E7D-57EA48A2CF0F}"/>
    <dgm:cxn modelId="{94E1D516-D4FA-4FA7-AF14-939A40D55F88}" type="presParOf" srcId="{C2B46410-B597-4699-8EEE-C9AD05E874A0}" destId="{026459D4-E81A-4022-95B7-5F3C14778AF8}" srcOrd="0" destOrd="0" presId="urn:microsoft.com/office/officeart/2005/8/layout/vList5"/>
    <dgm:cxn modelId="{A3D18282-B7B2-48D8-8659-348D4DB354CD}" type="presParOf" srcId="{026459D4-E81A-4022-95B7-5F3C14778AF8}" destId="{AFC25DA6-4CBE-4777-9D79-E6463AF7051F}" srcOrd="0" destOrd="0" presId="urn:microsoft.com/office/officeart/2005/8/layout/vList5"/>
    <dgm:cxn modelId="{E3E63618-D327-45F2-8C7F-337425FCBDAC}" type="presParOf" srcId="{026459D4-E81A-4022-95B7-5F3C14778AF8}" destId="{7F4018FA-3EF8-4CE4-A647-03AC7777EDAC}" srcOrd="1" destOrd="0" presId="urn:microsoft.com/office/officeart/2005/8/layout/vList5"/>
    <dgm:cxn modelId="{42EC56E3-9FA7-400A-A6C9-77EC93EDAF5D}" type="presParOf" srcId="{C2B46410-B597-4699-8EEE-C9AD05E874A0}" destId="{1E6A6734-EB0F-471E-A7C7-7EC165BA275C}" srcOrd="1" destOrd="0" presId="urn:microsoft.com/office/officeart/2005/8/layout/vList5"/>
    <dgm:cxn modelId="{C7350106-38E0-452D-93E7-541C5EE99D68}" type="presParOf" srcId="{C2B46410-B597-4699-8EEE-C9AD05E874A0}" destId="{D51484E0-8022-44D6-A80B-CBE9D10EA6E0}" srcOrd="2" destOrd="0" presId="urn:microsoft.com/office/officeart/2005/8/layout/vList5"/>
    <dgm:cxn modelId="{7AE037C8-29F1-43B2-A606-00FE00140768}" type="presParOf" srcId="{D51484E0-8022-44D6-A80B-CBE9D10EA6E0}" destId="{72397824-F85C-4FEE-8873-3B5EB71DAF89}" srcOrd="0" destOrd="0" presId="urn:microsoft.com/office/officeart/2005/8/layout/vList5"/>
    <dgm:cxn modelId="{F7F90293-19C2-466D-8C19-B207DEC5DBD4}" type="presParOf" srcId="{D51484E0-8022-44D6-A80B-CBE9D10EA6E0}" destId="{07DB0255-5E90-4DEA-AD2C-5EA7D2A59DEF}" srcOrd="1" destOrd="0" presId="urn:microsoft.com/office/officeart/2005/8/layout/vList5"/>
    <dgm:cxn modelId="{FF83266D-F6AE-4174-AD92-5E59700E5C38}" type="presParOf" srcId="{C2B46410-B597-4699-8EEE-C9AD05E874A0}" destId="{0D51EA37-1737-40A1-AD08-AFED4776A3A3}" srcOrd="3" destOrd="0" presId="urn:microsoft.com/office/officeart/2005/8/layout/vList5"/>
    <dgm:cxn modelId="{7F8002C5-EF3E-4919-A7BC-2EE7EB0AE4B8}" type="presParOf" srcId="{C2B46410-B597-4699-8EEE-C9AD05E874A0}" destId="{5D144DBC-58CE-4A52-9E1D-A587F690BB91}" srcOrd="4" destOrd="0" presId="urn:microsoft.com/office/officeart/2005/8/layout/vList5"/>
    <dgm:cxn modelId="{73054D00-D726-4E1B-A3BD-09F8DCCDD3B5}" type="presParOf" srcId="{5D144DBC-58CE-4A52-9E1D-A587F690BB91}" destId="{B645F93B-26EA-4834-AFAF-044CC85EA2F5}" srcOrd="0" destOrd="0" presId="urn:microsoft.com/office/officeart/2005/8/layout/vList5"/>
    <dgm:cxn modelId="{A1097D65-1581-4B48-BB75-BAC6CB35BBA2}" type="presParOf" srcId="{5D144DBC-58CE-4A52-9E1D-A587F690BB91}" destId="{A713057A-0EAC-494C-A5A2-CFC69B0DFF3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018FA-3EF8-4CE4-A647-03AC7777EDAC}">
      <dsp:nvSpPr>
        <dsp:cNvPr id="0" name=""/>
        <dsp:cNvSpPr/>
      </dsp:nvSpPr>
      <dsp:spPr>
        <a:xfrm rot="5400000">
          <a:off x="6589693" y="-2661723"/>
          <a:ext cx="1121829" cy="6729984"/>
        </a:xfrm>
        <a:prstGeom prst="round2SameRect">
          <a:avLst/>
        </a:prstGeom>
        <a:gradFill flip="none" rotWithShape="0">
          <a:gsLst>
            <a:gs pos="0">
              <a:srgbClr val="B2A77F">
                <a:tint val="66000"/>
                <a:satMod val="160000"/>
              </a:srgbClr>
            </a:gs>
            <a:gs pos="50000">
              <a:srgbClr val="B2A77F">
                <a:tint val="44500"/>
                <a:satMod val="160000"/>
              </a:srgbClr>
            </a:gs>
            <a:gs pos="100000">
              <a:srgbClr val="B2A77F">
                <a:tint val="23500"/>
                <a:satMod val="160000"/>
              </a:srgbClr>
            </a:gs>
          </a:gsLst>
          <a:lin ang="16200000" scaled="1"/>
          <a:tileRect/>
        </a:gra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110490" rIns="220980" bIns="110490"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a:latin typeface="+mj-lt"/>
            </a:rPr>
            <a:t>$305,000,000 </a:t>
          </a:r>
          <a:r>
            <a:rPr lang="en-US" sz="3100" kern="1200" dirty="0">
              <a:latin typeface="Calibri Light" panose="020F0302020204030204"/>
            </a:rPr>
            <a:t>Requested</a:t>
          </a:r>
          <a:endParaRPr lang="en-US" sz="3100" kern="1200" dirty="0"/>
        </a:p>
      </dsp:txBody>
      <dsp:txXfrm rot="-5400000">
        <a:off x="3785616" y="197117"/>
        <a:ext cx="6675221" cy="1012303"/>
      </dsp:txXfrm>
    </dsp:sp>
    <dsp:sp modelId="{AFC25DA6-4CBE-4777-9D79-E6463AF7051F}">
      <dsp:nvSpPr>
        <dsp:cNvPr id="0" name=""/>
        <dsp:cNvSpPr/>
      </dsp:nvSpPr>
      <dsp:spPr>
        <a:xfrm>
          <a:off x="0" y="2124"/>
          <a:ext cx="3785616" cy="1402286"/>
        </a:xfrm>
        <a:prstGeom prst="roundRect">
          <a:avLst/>
        </a:prstGeom>
        <a:solidFill>
          <a:srgbClr val="B2A7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13,801</a:t>
          </a:r>
        </a:p>
      </dsp:txBody>
      <dsp:txXfrm>
        <a:off x="68454" y="70578"/>
        <a:ext cx="3648708" cy="1265378"/>
      </dsp:txXfrm>
    </dsp:sp>
    <dsp:sp modelId="{07DB0255-5E90-4DEA-AD2C-5EA7D2A59DEF}">
      <dsp:nvSpPr>
        <dsp:cNvPr id="0" name=""/>
        <dsp:cNvSpPr/>
      </dsp:nvSpPr>
      <dsp:spPr>
        <a:xfrm rot="5400000">
          <a:off x="6589693" y="-1189323"/>
          <a:ext cx="1121829" cy="6729984"/>
        </a:xfrm>
        <a:prstGeom prst="round2SameRect">
          <a:avLst/>
        </a:prstGeom>
        <a:gradFill flip="none" rotWithShape="0">
          <a:gsLst>
            <a:gs pos="0">
              <a:srgbClr val="5C8727">
                <a:tint val="66000"/>
                <a:satMod val="160000"/>
              </a:srgbClr>
            </a:gs>
            <a:gs pos="50000">
              <a:srgbClr val="5C8727">
                <a:tint val="44500"/>
                <a:satMod val="160000"/>
              </a:srgbClr>
            </a:gs>
            <a:gs pos="100000">
              <a:srgbClr val="5C8727">
                <a:tint val="23500"/>
                <a:satMod val="160000"/>
              </a:srgbClr>
            </a:gs>
          </a:gsLst>
          <a:lin ang="13500000" scaled="1"/>
          <a:tileRect/>
        </a:gra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a:latin typeface="+mj-lt"/>
            </a:rPr>
            <a:t>$81</a:t>
          </a:r>
          <a:r>
            <a:rPr lang="en-US" sz="3100" b="0" kern="1200" dirty="0">
              <a:solidFill>
                <a:schemeClr val="tx1"/>
              </a:solidFill>
              <a:latin typeface="+mj-lt"/>
            </a:rPr>
            <a:t>,101,488 Approved</a:t>
          </a:r>
          <a:endParaRPr lang="en-US" sz="3100" kern="1200" dirty="0"/>
        </a:p>
      </dsp:txBody>
      <dsp:txXfrm rot="-5400000">
        <a:off x="3785616" y="1669517"/>
        <a:ext cx="6675221" cy="1012303"/>
      </dsp:txXfrm>
    </dsp:sp>
    <dsp:sp modelId="{72397824-F85C-4FEE-8873-3B5EB71DAF89}">
      <dsp:nvSpPr>
        <dsp:cNvPr id="0" name=""/>
        <dsp:cNvSpPr/>
      </dsp:nvSpPr>
      <dsp:spPr>
        <a:xfrm>
          <a:off x="0" y="1474525"/>
          <a:ext cx="3785616" cy="1402286"/>
        </a:xfrm>
        <a:prstGeom prst="roundRect">
          <a:avLst/>
        </a:prstGeom>
        <a:solidFill>
          <a:srgbClr val="5C87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5,584</a:t>
          </a:r>
        </a:p>
      </dsp:txBody>
      <dsp:txXfrm>
        <a:off x="68454" y="1542979"/>
        <a:ext cx="3648708" cy="1265378"/>
      </dsp:txXfrm>
    </dsp:sp>
    <dsp:sp modelId="{A713057A-0EAC-494C-A5A2-CFC69B0DFF3A}">
      <dsp:nvSpPr>
        <dsp:cNvPr id="0" name=""/>
        <dsp:cNvSpPr/>
      </dsp:nvSpPr>
      <dsp:spPr>
        <a:xfrm rot="5400000">
          <a:off x="6589693" y="283077"/>
          <a:ext cx="1121829" cy="6729984"/>
        </a:xfrm>
        <a:prstGeom prst="round2SameRect">
          <a:avLst/>
        </a:prstGeom>
        <a:gradFill flip="none" rotWithShape="0">
          <a:gsLst>
            <a:gs pos="0">
              <a:srgbClr val="EC881D">
                <a:tint val="66000"/>
                <a:satMod val="160000"/>
              </a:srgbClr>
            </a:gs>
            <a:gs pos="50000">
              <a:srgbClr val="EC881D">
                <a:tint val="44500"/>
                <a:satMod val="160000"/>
              </a:srgbClr>
            </a:gs>
            <a:gs pos="100000">
              <a:srgbClr val="EC881D">
                <a:tint val="23500"/>
                <a:satMod val="160000"/>
              </a:srgbClr>
            </a:gs>
          </a:gsLst>
          <a:path path="circle">
            <a:fillToRect l="100000" b="100000"/>
          </a:path>
          <a:tileRect t="-100000" r="-100000"/>
        </a:gra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a:latin typeface="Calibri Light" panose="020F0302020204030204"/>
            </a:rPr>
            <a:t>$41,207,031* in Final or Compliance Review</a:t>
          </a:r>
          <a:endParaRPr lang="en-US" sz="3100" kern="1200" dirty="0"/>
        </a:p>
      </dsp:txBody>
      <dsp:txXfrm rot="-5400000">
        <a:off x="3785616" y="3141918"/>
        <a:ext cx="6675221" cy="1012303"/>
      </dsp:txXfrm>
    </dsp:sp>
    <dsp:sp modelId="{B645F93B-26EA-4834-AFAF-044CC85EA2F5}">
      <dsp:nvSpPr>
        <dsp:cNvPr id="0" name=""/>
        <dsp:cNvSpPr/>
      </dsp:nvSpPr>
      <dsp:spPr>
        <a:xfrm>
          <a:off x="0" y="2946926"/>
          <a:ext cx="3785616" cy="1402286"/>
        </a:xfrm>
        <a:prstGeom prst="roundRect">
          <a:avLst/>
        </a:prstGeom>
        <a:solidFill>
          <a:srgbClr val="EC88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1,928</a:t>
          </a:r>
        </a:p>
      </dsp:txBody>
      <dsp:txXfrm>
        <a:off x="68454"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0.26988</cdr:x>
      <cdr:y>0.58221</cdr:y>
    </cdr:from>
    <cdr:to>
      <cdr:x>0.33437</cdr:x>
      <cdr:y>0.63529</cdr:y>
    </cdr:to>
    <cdr:sp macro="" textlink="">
      <cdr:nvSpPr>
        <cdr:cNvPr id="2" name="TextBox 47">
          <a:extLst xmlns:a="http://schemas.openxmlformats.org/drawingml/2006/main">
            <a:ext uri="{FF2B5EF4-FFF2-40B4-BE49-F238E27FC236}">
              <a16:creationId xmlns:a16="http://schemas.microsoft.com/office/drawing/2014/main" id="{220DF24F-6039-4F4E-B555-5E54024A0761}"/>
            </a:ext>
          </a:extLst>
        </cdr:cNvPr>
        <cdr:cNvSpPr txBox="1"/>
      </cdr:nvSpPr>
      <cdr:spPr>
        <a:xfrm xmlns:a="http://schemas.openxmlformats.org/drawingml/2006/main">
          <a:off x="3092263" y="3024839"/>
          <a:ext cx="738846"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solidFill>
                <a:srgbClr val="996600"/>
              </a:solidFill>
            </a:rPr>
            <a:t>$4.2M</a:t>
          </a:r>
        </a:p>
      </cdr:txBody>
    </cdr:sp>
  </cdr:relSizeAnchor>
  <cdr:relSizeAnchor xmlns:cdr="http://schemas.openxmlformats.org/drawingml/2006/chartDrawing">
    <cdr:from>
      <cdr:x>0.34502</cdr:x>
      <cdr:y>0.63492</cdr:y>
    </cdr:from>
    <cdr:to>
      <cdr:x>0.4095</cdr:x>
      <cdr:y>0.688</cdr:y>
    </cdr:to>
    <cdr:sp macro="" textlink="">
      <cdr:nvSpPr>
        <cdr:cNvPr id="3" name="TextBox 47">
          <a:extLst xmlns:a="http://schemas.openxmlformats.org/drawingml/2006/main">
            <a:ext uri="{FF2B5EF4-FFF2-40B4-BE49-F238E27FC236}">
              <a16:creationId xmlns:a16="http://schemas.microsoft.com/office/drawing/2014/main" id="{E1F9DC9B-9551-465C-B962-591F7EA272F6}"/>
            </a:ext>
          </a:extLst>
        </cdr:cNvPr>
        <cdr:cNvSpPr txBox="1"/>
      </cdr:nvSpPr>
      <cdr:spPr>
        <a:xfrm xmlns:a="http://schemas.openxmlformats.org/drawingml/2006/main">
          <a:off x="3953138" y="3298695"/>
          <a:ext cx="738847"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rgbClr val="996600"/>
              </a:solidFill>
            </a:rPr>
            <a:t>$2.7</a:t>
          </a:r>
          <a:r>
            <a:rPr lang="en-US" sz="1100" dirty="0">
              <a:solidFill>
                <a:srgbClr val="996600"/>
              </a:solidFill>
            </a:rPr>
            <a:t>M</a:t>
          </a:r>
        </a:p>
      </cdr:txBody>
    </cdr:sp>
  </cdr:relSizeAnchor>
  <cdr:relSizeAnchor xmlns:cdr="http://schemas.openxmlformats.org/drawingml/2006/chartDrawing">
    <cdr:from>
      <cdr:x>0.42529</cdr:x>
      <cdr:y>0.53626</cdr:y>
    </cdr:from>
    <cdr:to>
      <cdr:x>0.48977</cdr:x>
      <cdr:y>0.58933</cdr:y>
    </cdr:to>
    <cdr:sp macro="" textlink="">
      <cdr:nvSpPr>
        <cdr:cNvPr id="4" name="TextBox 47">
          <a:extLst xmlns:a="http://schemas.openxmlformats.org/drawingml/2006/main">
            <a:ext uri="{FF2B5EF4-FFF2-40B4-BE49-F238E27FC236}">
              <a16:creationId xmlns:a16="http://schemas.microsoft.com/office/drawing/2014/main" id="{011D40E4-9CED-4F0B-B5DC-12A3F4B8589A}"/>
            </a:ext>
          </a:extLst>
        </cdr:cNvPr>
        <cdr:cNvSpPr txBox="1"/>
      </cdr:nvSpPr>
      <cdr:spPr>
        <a:xfrm xmlns:a="http://schemas.openxmlformats.org/drawingml/2006/main">
          <a:off x="4872792" y="2786094"/>
          <a:ext cx="738846"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rgbClr val="996600"/>
              </a:solidFill>
            </a:rPr>
            <a:t>$4.9</a:t>
          </a:r>
          <a:r>
            <a:rPr lang="en-US" sz="1100" dirty="0">
              <a:solidFill>
                <a:srgbClr val="996600"/>
              </a:solidFill>
            </a:rPr>
            <a:t>M</a:t>
          </a:r>
        </a:p>
      </cdr:txBody>
    </cdr:sp>
  </cdr:relSizeAnchor>
  <cdr:relSizeAnchor xmlns:cdr="http://schemas.openxmlformats.org/drawingml/2006/chartDrawing">
    <cdr:from>
      <cdr:x>0.49154</cdr:x>
      <cdr:y>0.53626</cdr:y>
    </cdr:from>
    <cdr:to>
      <cdr:x>0.55602</cdr:x>
      <cdr:y>0.58933</cdr:y>
    </cdr:to>
    <cdr:sp macro="" textlink="">
      <cdr:nvSpPr>
        <cdr:cNvPr id="5" name="TextBox 47">
          <a:extLst xmlns:a="http://schemas.openxmlformats.org/drawingml/2006/main">
            <a:ext uri="{FF2B5EF4-FFF2-40B4-BE49-F238E27FC236}">
              <a16:creationId xmlns:a16="http://schemas.microsoft.com/office/drawing/2014/main" id="{011D40E4-9CED-4F0B-B5DC-12A3F4B8589A}"/>
            </a:ext>
          </a:extLst>
        </cdr:cNvPr>
        <cdr:cNvSpPr txBox="1"/>
      </cdr:nvSpPr>
      <cdr:spPr>
        <a:xfrm xmlns:a="http://schemas.openxmlformats.org/drawingml/2006/main">
          <a:off x="5631872" y="2786094"/>
          <a:ext cx="738847"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rgbClr val="996600"/>
              </a:solidFill>
            </a:rPr>
            <a:t>$5.2M</a:t>
          </a:r>
          <a:endParaRPr lang="en-US" sz="1100" dirty="0">
            <a:solidFill>
              <a:srgbClr val="996600"/>
            </a:solidFill>
          </a:endParaRPr>
        </a:p>
      </cdr:txBody>
    </cdr:sp>
  </cdr:relSizeAnchor>
  <cdr:relSizeAnchor xmlns:cdr="http://schemas.openxmlformats.org/drawingml/2006/chartDrawing">
    <cdr:from>
      <cdr:x>0.57261</cdr:x>
      <cdr:y>0.33833</cdr:y>
    </cdr:from>
    <cdr:to>
      <cdr:x>0.6371</cdr:x>
      <cdr:y>0.39141</cdr:y>
    </cdr:to>
    <cdr:sp macro="" textlink="">
      <cdr:nvSpPr>
        <cdr:cNvPr id="6" name="TextBox 47">
          <a:extLst xmlns:a="http://schemas.openxmlformats.org/drawingml/2006/main">
            <a:ext uri="{FF2B5EF4-FFF2-40B4-BE49-F238E27FC236}">
              <a16:creationId xmlns:a16="http://schemas.microsoft.com/office/drawing/2014/main" id="{AE8AC4BA-5A79-48B8-9EB4-D1AB50D119DB}"/>
            </a:ext>
          </a:extLst>
        </cdr:cNvPr>
        <cdr:cNvSpPr txBox="1"/>
      </cdr:nvSpPr>
      <cdr:spPr>
        <a:xfrm xmlns:a="http://schemas.openxmlformats.org/drawingml/2006/main">
          <a:off x="6560848" y="1757791"/>
          <a:ext cx="738847"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rgbClr val="996600"/>
              </a:solidFill>
            </a:rPr>
            <a:t>$9.5M</a:t>
          </a:r>
          <a:endParaRPr lang="en-US" sz="1100" dirty="0">
            <a:solidFill>
              <a:srgbClr val="996600"/>
            </a:solidFill>
          </a:endParaRPr>
        </a:p>
      </cdr:txBody>
    </cdr:sp>
  </cdr:relSizeAnchor>
  <cdr:relSizeAnchor xmlns:cdr="http://schemas.openxmlformats.org/drawingml/2006/chartDrawing">
    <cdr:from>
      <cdr:x>0.63256</cdr:x>
      <cdr:y>0.25328</cdr:y>
    </cdr:from>
    <cdr:to>
      <cdr:x>0.69705</cdr:x>
      <cdr:y>0.30636</cdr:y>
    </cdr:to>
    <cdr:sp macro="" textlink="">
      <cdr:nvSpPr>
        <cdr:cNvPr id="7" name="TextBox 47">
          <a:extLst xmlns:a="http://schemas.openxmlformats.org/drawingml/2006/main">
            <a:ext uri="{FF2B5EF4-FFF2-40B4-BE49-F238E27FC236}">
              <a16:creationId xmlns:a16="http://schemas.microsoft.com/office/drawing/2014/main" id="{AE8AC4BA-5A79-48B8-9EB4-D1AB50D119DB}"/>
            </a:ext>
          </a:extLst>
        </cdr:cNvPr>
        <cdr:cNvSpPr txBox="1"/>
      </cdr:nvSpPr>
      <cdr:spPr>
        <a:xfrm xmlns:a="http://schemas.openxmlformats.org/drawingml/2006/main">
          <a:off x="7247716" y="1315900"/>
          <a:ext cx="738848"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rgbClr val="996600"/>
              </a:solidFill>
            </a:rPr>
            <a:t>$11.7M</a:t>
          </a:r>
          <a:endParaRPr lang="en-US" sz="1100" dirty="0">
            <a:solidFill>
              <a:srgbClr val="996600"/>
            </a:solidFill>
          </a:endParaRPr>
        </a:p>
      </cdr:txBody>
    </cdr:sp>
  </cdr:relSizeAnchor>
  <cdr:relSizeAnchor xmlns:cdr="http://schemas.openxmlformats.org/drawingml/2006/chartDrawing">
    <cdr:from>
      <cdr:x>0.70947</cdr:x>
      <cdr:y>0.33833</cdr:y>
    </cdr:from>
    <cdr:to>
      <cdr:x>0.77396</cdr:x>
      <cdr:y>0.39141</cdr:y>
    </cdr:to>
    <cdr:sp macro="" textlink="">
      <cdr:nvSpPr>
        <cdr:cNvPr id="8" name="TextBox 47">
          <a:extLst xmlns:a="http://schemas.openxmlformats.org/drawingml/2006/main">
            <a:ext uri="{FF2B5EF4-FFF2-40B4-BE49-F238E27FC236}">
              <a16:creationId xmlns:a16="http://schemas.microsoft.com/office/drawing/2014/main" id="{AE8AC4BA-5A79-48B8-9EB4-D1AB50D119DB}"/>
            </a:ext>
          </a:extLst>
        </cdr:cNvPr>
        <cdr:cNvSpPr txBox="1"/>
      </cdr:nvSpPr>
      <cdr:spPr>
        <a:xfrm xmlns:a="http://schemas.openxmlformats.org/drawingml/2006/main">
          <a:off x="8128956" y="1757791"/>
          <a:ext cx="738845"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rgbClr val="996600"/>
              </a:solidFill>
            </a:rPr>
            <a:t>$9.8M</a:t>
          </a:r>
          <a:endParaRPr lang="en-US" sz="1100" dirty="0">
            <a:solidFill>
              <a:srgbClr val="996600"/>
            </a:solidFill>
          </a:endParaRPr>
        </a:p>
      </cdr:txBody>
    </cdr:sp>
  </cdr:relSizeAnchor>
  <cdr:relSizeAnchor xmlns:cdr="http://schemas.openxmlformats.org/drawingml/2006/chartDrawing">
    <cdr:from>
      <cdr:x>0.78085</cdr:x>
      <cdr:y>0.30041</cdr:y>
    </cdr:from>
    <cdr:to>
      <cdr:x>0.84533</cdr:x>
      <cdr:y>0.35349</cdr:y>
    </cdr:to>
    <cdr:sp macro="" textlink="">
      <cdr:nvSpPr>
        <cdr:cNvPr id="9" name="TextBox 47">
          <a:extLst xmlns:a="http://schemas.openxmlformats.org/drawingml/2006/main">
            <a:ext uri="{FF2B5EF4-FFF2-40B4-BE49-F238E27FC236}">
              <a16:creationId xmlns:a16="http://schemas.microsoft.com/office/drawing/2014/main" id="{AE8AC4BA-5A79-48B8-9EB4-D1AB50D119DB}"/>
            </a:ext>
          </a:extLst>
        </cdr:cNvPr>
        <cdr:cNvSpPr txBox="1"/>
      </cdr:nvSpPr>
      <cdr:spPr>
        <a:xfrm xmlns:a="http://schemas.openxmlformats.org/drawingml/2006/main">
          <a:off x="8946731" y="1560771"/>
          <a:ext cx="738848"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rgbClr val="996600"/>
              </a:solidFill>
            </a:rPr>
            <a:t>$10.3M</a:t>
          </a:r>
          <a:endParaRPr lang="en-US" sz="1100" dirty="0">
            <a:solidFill>
              <a:srgbClr val="996600"/>
            </a:solidFill>
          </a:endParaRPr>
        </a:p>
      </cdr:txBody>
    </cdr:sp>
  </cdr:relSizeAnchor>
  <cdr:relSizeAnchor xmlns:cdr="http://schemas.openxmlformats.org/drawingml/2006/chartDrawing">
    <cdr:from>
      <cdr:x>0.8467</cdr:x>
      <cdr:y>0.33833</cdr:y>
    </cdr:from>
    <cdr:to>
      <cdr:x>0.91119</cdr:x>
      <cdr:y>0.39141</cdr:y>
    </cdr:to>
    <cdr:sp macro="" textlink="">
      <cdr:nvSpPr>
        <cdr:cNvPr id="10" name="TextBox 47">
          <a:extLst xmlns:a="http://schemas.openxmlformats.org/drawingml/2006/main">
            <a:ext uri="{FF2B5EF4-FFF2-40B4-BE49-F238E27FC236}">
              <a16:creationId xmlns:a16="http://schemas.microsoft.com/office/drawing/2014/main" id="{AE8AC4BA-5A79-48B8-9EB4-D1AB50D119DB}"/>
            </a:ext>
          </a:extLst>
        </cdr:cNvPr>
        <cdr:cNvSpPr txBox="1"/>
      </cdr:nvSpPr>
      <cdr:spPr>
        <a:xfrm xmlns:a="http://schemas.openxmlformats.org/drawingml/2006/main">
          <a:off x="9701290" y="1757791"/>
          <a:ext cx="738845"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rgbClr val="996600"/>
              </a:solidFill>
            </a:rPr>
            <a:t>$9.4M</a:t>
          </a:r>
          <a:endParaRPr lang="en-US" sz="1100" dirty="0">
            <a:solidFill>
              <a:srgbClr val="996600"/>
            </a:solidFill>
          </a:endParaRPr>
        </a:p>
      </cdr:txBody>
    </cdr:sp>
  </cdr:relSizeAnchor>
  <cdr:relSizeAnchor xmlns:cdr="http://schemas.openxmlformats.org/drawingml/2006/chartDrawing">
    <cdr:from>
      <cdr:x>0.92383</cdr:x>
      <cdr:y>0.33833</cdr:y>
    </cdr:from>
    <cdr:to>
      <cdr:x>0.98831</cdr:x>
      <cdr:y>0.39141</cdr:y>
    </cdr:to>
    <cdr:sp macro="" textlink="">
      <cdr:nvSpPr>
        <cdr:cNvPr id="11" name="TextBox 47">
          <a:extLst xmlns:a="http://schemas.openxmlformats.org/drawingml/2006/main">
            <a:ext uri="{FF2B5EF4-FFF2-40B4-BE49-F238E27FC236}">
              <a16:creationId xmlns:a16="http://schemas.microsoft.com/office/drawing/2014/main" id="{AE8AC4BA-5A79-48B8-9EB4-D1AB50D119DB}"/>
            </a:ext>
          </a:extLst>
        </cdr:cNvPr>
        <cdr:cNvSpPr txBox="1"/>
      </cdr:nvSpPr>
      <cdr:spPr>
        <a:xfrm xmlns:a="http://schemas.openxmlformats.org/drawingml/2006/main">
          <a:off x="10584966" y="1757791"/>
          <a:ext cx="738847" cy="275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rgbClr val="996600"/>
              </a:solidFill>
            </a:rPr>
            <a:t>$9.6M</a:t>
          </a:r>
          <a:endParaRPr lang="en-US" sz="1100" dirty="0">
            <a:solidFill>
              <a:srgbClr val="9966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10FCB-DBBF-4163-A403-E023DA4602C6}" type="datetimeFigureOut">
              <a:rPr lang="en-US" smtClean="0"/>
              <a:t>3/30/22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21B35-563A-4478-8599-AF561E24BB57}" type="slidenum">
              <a:rPr lang="en-US" smtClean="0"/>
              <a:t>‹#›</a:t>
            </a:fld>
            <a:endParaRPr lang="en-US"/>
          </a:p>
        </p:txBody>
      </p:sp>
    </p:spTree>
    <p:extLst>
      <p:ext uri="{BB962C8B-B14F-4D97-AF65-F5344CB8AC3E}">
        <p14:creationId xmlns:p14="http://schemas.microsoft.com/office/powerpoint/2010/main" val="330843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21B35-563A-4478-8599-AF561E24BB57}" type="slidenum">
              <a:rPr lang="en-US" smtClean="0"/>
              <a:t>3</a:t>
            </a:fld>
            <a:endParaRPr lang="en-US"/>
          </a:p>
        </p:txBody>
      </p:sp>
    </p:spTree>
    <p:extLst>
      <p:ext uri="{BB962C8B-B14F-4D97-AF65-F5344CB8AC3E}">
        <p14:creationId xmlns:p14="http://schemas.microsoft.com/office/powerpoint/2010/main" val="200482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b="0" i="0" dirty="0">
                <a:solidFill>
                  <a:srgbClr val="000000"/>
                </a:solidFill>
                <a:effectLst/>
                <a:latin typeface="Calibri" panose="020F0502020204030204" pitchFamily="34" charset="0"/>
              </a:rPr>
              <a:t>City of Chula Vista - $1,045,895.28 </a:t>
            </a:r>
          </a:p>
          <a:p>
            <a:pPr algn="l" fontAlgn="base"/>
            <a:r>
              <a:rPr lang="en-US" sz="1800" b="1" i="0" dirty="0">
                <a:solidFill>
                  <a:srgbClr val="000000"/>
                </a:solidFill>
                <a:effectLst/>
                <a:latin typeface="Calibri" panose="020F0502020204030204" pitchFamily="34" charset="0"/>
              </a:rPr>
              <a:t>City of Fremont - $370,426.66  </a:t>
            </a:r>
          </a:p>
          <a:p>
            <a:pPr algn="l" fontAlgn="base"/>
            <a:r>
              <a:rPr lang="en-US" sz="1800" b="0" i="0" dirty="0">
                <a:solidFill>
                  <a:srgbClr val="000000"/>
                </a:solidFill>
                <a:effectLst/>
                <a:latin typeface="Calibri" panose="020F0502020204030204" pitchFamily="34" charset="0"/>
              </a:rPr>
              <a:t>C</a:t>
            </a:r>
            <a:r>
              <a:rPr lang="en-US" sz="1800" b="0" i="0" dirty="0">
                <a:solidFill>
                  <a:srgbClr val="000000"/>
                </a:solidFill>
                <a:effectLst/>
                <a:latin typeface="inherit"/>
              </a:rPr>
              <a:t>ity of Long Beach - $965,616.37</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City of Moreno Valley - $444,511.99 </a:t>
            </a:r>
          </a:p>
          <a:p>
            <a:pPr algn="l" fontAlgn="base"/>
            <a:r>
              <a:rPr lang="en-US" sz="1800" b="0" i="0" dirty="0">
                <a:solidFill>
                  <a:srgbClr val="000000"/>
                </a:solidFill>
                <a:effectLst/>
                <a:latin typeface="Calibri" panose="020F0502020204030204" pitchFamily="34" charset="0"/>
              </a:rPr>
              <a:t>City of Sacramento -  $1,749,894.63 </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City of San Diego -  $7,133,772</a:t>
            </a:r>
          </a:p>
          <a:p>
            <a:pPr algn="l" fontAlgn="base"/>
            <a:r>
              <a:rPr lang="en-US" sz="1800" b="0" i="0" dirty="0">
                <a:solidFill>
                  <a:srgbClr val="000000"/>
                </a:solidFill>
                <a:effectLst/>
                <a:latin typeface="Calibri" panose="020F0502020204030204" pitchFamily="34" charset="0"/>
              </a:rPr>
              <a:t>City of Stockton - $688,773.18</a:t>
            </a:r>
          </a:p>
          <a:p>
            <a:pPr algn="l" fontAlgn="base"/>
            <a:r>
              <a:rPr lang="en-US" sz="1800" b="0" i="0" dirty="0">
                <a:solidFill>
                  <a:srgbClr val="000000"/>
                </a:solidFill>
                <a:effectLst/>
                <a:latin typeface="Calibri" panose="020F0502020204030204" pitchFamily="34" charset="0"/>
              </a:rPr>
              <a:t>Monterey County -  $959,195.51 </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San Diego County - $8,116,619.80  </a:t>
            </a:r>
          </a:p>
          <a:p>
            <a:pPr algn="l" fontAlgn="base"/>
            <a:r>
              <a:rPr lang="en-US" sz="1800" b="0" i="0" dirty="0">
                <a:solidFill>
                  <a:srgbClr val="000000"/>
                </a:solidFill>
                <a:effectLst/>
                <a:latin typeface="Calibri" panose="020F0502020204030204" pitchFamily="34" charset="0"/>
              </a:rPr>
              <a:t>Santa Barbara County - $1,045,455.46 </a:t>
            </a:r>
          </a:p>
          <a:p>
            <a:pPr algn="l" fontAlgn="base"/>
            <a:r>
              <a:rPr lang="en-US" sz="1800" b="0" i="0" dirty="0">
                <a:solidFill>
                  <a:srgbClr val="000000"/>
                </a:solidFill>
                <a:effectLst/>
                <a:latin typeface="Calibri" panose="020F0502020204030204" pitchFamily="34" charset="0"/>
              </a:rPr>
              <a:t>State of California - $136,442,352.56 </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Prioritize states and local governments that have been successful at getting assistance to those in need</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Prioritize jurisdictions with high levels of need as measured by the number of low-income rents and people experiencing homelessness who are disproportionately people of color.</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Maintaining renters access to ERA funding across all jurisdictions</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5921B35-563A-4478-8599-AF561E24BB57}" type="slidenum">
              <a:rPr lang="en-US" smtClean="0"/>
              <a:t>4</a:t>
            </a:fld>
            <a:endParaRPr lang="en-US"/>
          </a:p>
        </p:txBody>
      </p:sp>
    </p:spTree>
    <p:extLst>
      <p:ext uri="{BB962C8B-B14F-4D97-AF65-F5344CB8AC3E}">
        <p14:creationId xmlns:p14="http://schemas.microsoft.com/office/powerpoint/2010/main" val="242722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21B35-563A-4478-8599-AF561E24BB57}" type="slidenum">
              <a:rPr lang="en-US" smtClean="0"/>
              <a:t>6</a:t>
            </a:fld>
            <a:endParaRPr lang="en-US"/>
          </a:p>
        </p:txBody>
      </p:sp>
    </p:spTree>
    <p:extLst>
      <p:ext uri="{BB962C8B-B14F-4D97-AF65-F5344CB8AC3E}">
        <p14:creationId xmlns:p14="http://schemas.microsoft.com/office/powerpoint/2010/main" val="168389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14BD-36EC-474F-B161-F71D69C93B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010244-4E67-43FA-9E86-133D230C27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A1F347-327C-486F-936A-866B48B73719}"/>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5" name="Footer Placeholder 4">
            <a:extLst>
              <a:ext uri="{FF2B5EF4-FFF2-40B4-BE49-F238E27FC236}">
                <a16:creationId xmlns:a16="http://schemas.microsoft.com/office/drawing/2014/main" id="{4384BC89-553C-476F-8FD8-BE36D98D3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E2F97-4A04-4186-A94D-BCE8A31C5AA1}"/>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8205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D89A-0ABC-408D-B374-0C7C94064F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CDEC66-553D-41A1-8420-2AC1E9130D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BBB7E-99D8-4D30-800F-EE2222E023C7}"/>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5" name="Footer Placeholder 4">
            <a:extLst>
              <a:ext uri="{FF2B5EF4-FFF2-40B4-BE49-F238E27FC236}">
                <a16:creationId xmlns:a16="http://schemas.microsoft.com/office/drawing/2014/main" id="{427DCA94-0E63-45F6-A927-D10B0AC6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9A916-B719-4C12-856B-B7F298001A41}"/>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264833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DF3B8-6F49-49C1-926F-5F609B76E0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247CE-0AC3-4573-ADD1-2473813F6F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49F0C-507A-45F4-964E-63486294B177}"/>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5" name="Footer Placeholder 4">
            <a:extLst>
              <a:ext uri="{FF2B5EF4-FFF2-40B4-BE49-F238E27FC236}">
                <a16:creationId xmlns:a16="http://schemas.microsoft.com/office/drawing/2014/main" id="{59304F5A-26B7-4F67-ABCF-6E3A337E0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81910-700D-498E-B10F-D9E1281C2D5F}"/>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26810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FA10-DD9D-4EEE-8B32-6487C94CC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5615F6-4923-4BFF-9699-E21A13DF1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5EE45-9CA6-40BC-AE6E-7F5AC39A40A3}"/>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5" name="Footer Placeholder 4">
            <a:extLst>
              <a:ext uri="{FF2B5EF4-FFF2-40B4-BE49-F238E27FC236}">
                <a16:creationId xmlns:a16="http://schemas.microsoft.com/office/drawing/2014/main" id="{9915EA62-5521-472E-9B18-3731C00FD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7746B-5204-4BE0-A7AE-7E8D8B5F71C7}"/>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215034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1717-943F-4F70-B7D6-613B883FDF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C35B8B-4870-4D92-8388-A555B1D87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7D129E-F671-40F7-B618-E625678E14F8}"/>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5" name="Footer Placeholder 4">
            <a:extLst>
              <a:ext uri="{FF2B5EF4-FFF2-40B4-BE49-F238E27FC236}">
                <a16:creationId xmlns:a16="http://schemas.microsoft.com/office/drawing/2014/main" id="{8E976388-6B8A-4A01-A0AC-4F843540A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B18A7-9993-4DD0-8CF3-7D6BE5636F82}"/>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270206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A2F9-E2BD-42C8-9192-625711C06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42AF7-6A65-4519-8FC8-00D2437E8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EAF55-6814-4355-BC44-AE8B8489D1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0B1D82-0D4A-4059-B9CB-74D3EE9D43CA}"/>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6" name="Footer Placeholder 5">
            <a:extLst>
              <a:ext uri="{FF2B5EF4-FFF2-40B4-BE49-F238E27FC236}">
                <a16:creationId xmlns:a16="http://schemas.microsoft.com/office/drawing/2014/main" id="{2888AF8A-B5F6-4E5E-89D8-96BCF283F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693FD-C8A2-45B1-8F99-38F023FC5F1E}"/>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94221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D100-879D-473F-8401-2CF0BFB7E1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1C4DBD-E92C-4445-8FA2-657D42CE6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3FD857-7E28-4E7C-A269-9DFC22DCAF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B6660B-7364-49B7-81E1-0A35C7528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83A07D-4BE9-4CE0-8DFE-30DBF8E8E8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BCC31F-A249-44A5-AF9E-D902ADDC6963}"/>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8" name="Footer Placeholder 7">
            <a:extLst>
              <a:ext uri="{FF2B5EF4-FFF2-40B4-BE49-F238E27FC236}">
                <a16:creationId xmlns:a16="http://schemas.microsoft.com/office/drawing/2014/main" id="{BCFD7707-087A-4F3F-B223-F785127295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23BE2C-CDE5-4717-8DF5-895AB438ADFF}"/>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217373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8606-6533-4D94-B1D9-DB52C0831D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19747-8404-415A-B11A-28FB6EB55AE9}"/>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4" name="Footer Placeholder 3">
            <a:extLst>
              <a:ext uri="{FF2B5EF4-FFF2-40B4-BE49-F238E27FC236}">
                <a16:creationId xmlns:a16="http://schemas.microsoft.com/office/drawing/2014/main" id="{3A86571C-F47D-4832-8889-62F6DE2F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9B7753-A97B-4930-82F6-2906627DE3E7}"/>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393041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F5FE7C-2E6A-4A18-A477-7916A464107F}"/>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3" name="Footer Placeholder 2">
            <a:extLst>
              <a:ext uri="{FF2B5EF4-FFF2-40B4-BE49-F238E27FC236}">
                <a16:creationId xmlns:a16="http://schemas.microsoft.com/office/drawing/2014/main" id="{A28E5B3D-BD56-4586-8D9D-D5D35CF8B6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05A784-FDDA-44B0-AC1C-B735127873F5}"/>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159904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8AA9-7CB2-4D95-B9B2-EB080BBC4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AF7BF9-0108-4355-AB47-4277A53A53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88C8A-5A14-4C4F-809F-811F12049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C51B5-EECE-4455-9494-EBB091A934D2}"/>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6" name="Footer Placeholder 5">
            <a:extLst>
              <a:ext uri="{FF2B5EF4-FFF2-40B4-BE49-F238E27FC236}">
                <a16:creationId xmlns:a16="http://schemas.microsoft.com/office/drawing/2014/main" id="{EAC25179-090C-4FCA-B130-631F8BF58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ADB62-FCFE-4A4C-A732-8FC39336DDDF}"/>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378101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51A2-3714-4DB9-9C0E-97D375098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42F9F4-FB82-491F-89DB-5C2579DB91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76BEC-62F1-42BA-BABB-3F9EEC86D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C59C4-FE7C-46DB-91BD-06C3B3DEBAF1}"/>
              </a:ext>
            </a:extLst>
          </p:cNvPr>
          <p:cNvSpPr>
            <a:spLocks noGrp="1"/>
          </p:cNvSpPr>
          <p:nvPr>
            <p:ph type="dt" sz="half" idx="10"/>
          </p:nvPr>
        </p:nvSpPr>
        <p:spPr/>
        <p:txBody>
          <a:bodyPr/>
          <a:lstStyle/>
          <a:p>
            <a:fld id="{7DC1067A-B24E-42ED-A070-0C2763B25D96}" type="datetimeFigureOut">
              <a:rPr lang="en-US" smtClean="0"/>
              <a:t>3/30/22</a:t>
            </a:fld>
            <a:endParaRPr lang="en-US"/>
          </a:p>
        </p:txBody>
      </p:sp>
      <p:sp>
        <p:nvSpPr>
          <p:cNvPr id="6" name="Footer Placeholder 5">
            <a:extLst>
              <a:ext uri="{FF2B5EF4-FFF2-40B4-BE49-F238E27FC236}">
                <a16:creationId xmlns:a16="http://schemas.microsoft.com/office/drawing/2014/main" id="{F4661786-B6ED-408A-95E7-5A0123833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18B07-FD1E-4CED-8524-F4B50671578E}"/>
              </a:ext>
            </a:extLst>
          </p:cNvPr>
          <p:cNvSpPr>
            <a:spLocks noGrp="1"/>
          </p:cNvSpPr>
          <p:nvPr>
            <p:ph type="sldNum" sz="quarter" idx="12"/>
          </p:nvPr>
        </p:nvSpPr>
        <p:spPr/>
        <p:txBody>
          <a:bodyPr/>
          <a:lstStyle/>
          <a:p>
            <a:fld id="{BE64741E-AE33-4AD7-B630-006B89935DD6}" type="slidenum">
              <a:rPr lang="en-US" smtClean="0"/>
              <a:t>‹#›</a:t>
            </a:fld>
            <a:endParaRPr lang="en-US"/>
          </a:p>
        </p:txBody>
      </p:sp>
    </p:spTree>
    <p:extLst>
      <p:ext uri="{BB962C8B-B14F-4D97-AF65-F5344CB8AC3E}">
        <p14:creationId xmlns:p14="http://schemas.microsoft.com/office/powerpoint/2010/main" val="364610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06D1A-B6C2-4E56-B832-FF7892F2F9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826331-96E5-4B44-98F0-1CE5D423D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6CD52-D26B-4AD8-9AB4-16326CD02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1067A-B24E-42ED-A070-0C2763B25D96}" type="datetimeFigureOut">
              <a:rPr lang="en-US" smtClean="0"/>
              <a:t>3/30/22</a:t>
            </a:fld>
            <a:endParaRPr lang="en-US"/>
          </a:p>
        </p:txBody>
      </p:sp>
      <p:sp>
        <p:nvSpPr>
          <p:cNvPr id="5" name="Footer Placeholder 4">
            <a:extLst>
              <a:ext uri="{FF2B5EF4-FFF2-40B4-BE49-F238E27FC236}">
                <a16:creationId xmlns:a16="http://schemas.microsoft.com/office/drawing/2014/main" id="{A45E39F9-93B1-483D-944A-7B6367438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28C8BE-9CFD-4780-8C2C-78461CC22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4741E-AE33-4AD7-B630-006B89935DD6}" type="slidenum">
              <a:rPr lang="en-US" smtClean="0"/>
              <a:t>‹#›</a:t>
            </a:fld>
            <a:endParaRPr lang="en-US"/>
          </a:p>
        </p:txBody>
      </p:sp>
    </p:spTree>
    <p:extLst>
      <p:ext uri="{BB962C8B-B14F-4D97-AF65-F5344CB8AC3E}">
        <p14:creationId xmlns:p14="http://schemas.microsoft.com/office/powerpoint/2010/main" val="3716655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6A15D6-E113-4277-BAA0-F45571B7EE4F}"/>
              </a:ext>
            </a:extLst>
          </p:cNvPr>
          <p:cNvPicPr>
            <a:picLocks noChangeAspect="1"/>
          </p:cNvPicPr>
          <p:nvPr/>
        </p:nvPicPr>
        <p:blipFill rotWithShape="1">
          <a:blip r:embed="rId2"/>
          <a:srcRect r="23298" b="9091"/>
          <a:stretch/>
        </p:blipFill>
        <p:spPr>
          <a:xfrm>
            <a:off x="3523488" y="10"/>
            <a:ext cx="8668512" cy="6857990"/>
          </a:xfrm>
          <a:prstGeom prst="rect">
            <a:avLst/>
          </a:prstGeom>
        </p:spPr>
      </p:pic>
      <p:sp>
        <p:nvSpPr>
          <p:cNvPr id="22"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E0EBA1-1D3C-45B2-ACC9-94A83A4D222F}"/>
              </a:ext>
            </a:extLst>
          </p:cNvPr>
          <p:cNvSpPr>
            <a:spLocks noGrp="1"/>
          </p:cNvSpPr>
          <p:nvPr>
            <p:ph type="ctrTitle"/>
          </p:nvPr>
        </p:nvSpPr>
        <p:spPr>
          <a:xfrm>
            <a:off x="477981" y="1122363"/>
            <a:ext cx="4023360" cy="3204134"/>
          </a:xfrm>
        </p:spPr>
        <p:txBody>
          <a:bodyPr anchor="b">
            <a:normAutofit/>
          </a:bodyPr>
          <a:lstStyle/>
          <a:p>
            <a:pPr algn="l"/>
            <a:r>
              <a:rPr lang="en-US" sz="4800" dirty="0"/>
              <a:t>Emergency Rental Assistance Update</a:t>
            </a:r>
          </a:p>
        </p:txBody>
      </p:sp>
      <p:sp>
        <p:nvSpPr>
          <p:cNvPr id="3" name="Subtitle 2">
            <a:extLst>
              <a:ext uri="{FF2B5EF4-FFF2-40B4-BE49-F238E27FC236}">
                <a16:creationId xmlns:a16="http://schemas.microsoft.com/office/drawing/2014/main" id="{8FCFF666-47A3-4ADE-82C4-1DCD929ECDB6}"/>
              </a:ext>
            </a:extLst>
          </p:cNvPr>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2000" dirty="0"/>
              <a:t>March 31, 2022</a:t>
            </a:r>
          </a:p>
        </p:txBody>
      </p:sp>
      <p:sp>
        <p:nvSpPr>
          <p:cNvPr id="2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id="{002CEFC6-5237-49BE-B083-999984CD5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48" y="5448850"/>
            <a:ext cx="2095500" cy="1143000"/>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01A3D6C4-0D71-4BBE-AD0C-C842E7726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480" y="5308764"/>
            <a:ext cx="1427474" cy="1345904"/>
          </a:xfrm>
          <a:prstGeom prst="rect">
            <a:avLst/>
          </a:prstGeom>
        </p:spPr>
      </p:pic>
    </p:spTree>
    <p:extLst>
      <p:ext uri="{BB962C8B-B14F-4D97-AF65-F5344CB8AC3E}">
        <p14:creationId xmlns:p14="http://schemas.microsoft.com/office/powerpoint/2010/main" val="411328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05311-7535-474D-BEB2-F4C95F3D6955}"/>
              </a:ext>
            </a:extLst>
          </p:cNvPr>
          <p:cNvSpPr>
            <a:spLocks noGrp="1"/>
          </p:cNvSpPr>
          <p:nvPr>
            <p:ph type="title"/>
          </p:nvPr>
        </p:nvSpPr>
        <p:spPr>
          <a:xfrm>
            <a:off x="6657715" y="467271"/>
            <a:ext cx="4195674" cy="2052522"/>
          </a:xfrm>
        </p:spPr>
        <p:txBody>
          <a:bodyPr anchor="b">
            <a:normAutofit/>
          </a:bodyPr>
          <a:lstStyle/>
          <a:p>
            <a:r>
              <a:rPr lang="en-US" sz="4800"/>
              <a:t>Tenants Want to Pay their Rent</a:t>
            </a:r>
          </a:p>
        </p:txBody>
      </p:sp>
      <p:sp>
        <p:nvSpPr>
          <p:cNvPr id="36" name="Oval 3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1E2985E9-E48F-46D6-8099-EBD338AEFC1A}"/>
              </a:ext>
            </a:extLst>
          </p:cNvPr>
          <p:cNvPicPr>
            <a:picLocks noChangeAspect="1"/>
          </p:cNvPicPr>
          <p:nvPr/>
        </p:nvPicPr>
        <p:blipFill rotWithShape="1">
          <a:blip r:embed="rId2"/>
          <a:srcRect l="25846" r="1106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2CBBE656-0E70-446A-9E2F-BDB1C4B0CB4E}"/>
              </a:ext>
            </a:extLst>
          </p:cNvPr>
          <p:cNvSpPr>
            <a:spLocks noGrp="1"/>
          </p:cNvSpPr>
          <p:nvPr>
            <p:ph idx="1"/>
          </p:nvPr>
        </p:nvSpPr>
        <p:spPr>
          <a:xfrm>
            <a:off x="6657715" y="2990818"/>
            <a:ext cx="4195673" cy="2913872"/>
          </a:xfrm>
        </p:spPr>
        <p:txBody>
          <a:bodyPr vert="horz" lIns="91440" tIns="45720" rIns="91440" bIns="45720" rtlCol="0" anchor="t">
            <a:normAutofit/>
          </a:bodyPr>
          <a:lstStyle/>
          <a:p>
            <a:r>
              <a:rPr lang="en-US" sz="2000" dirty="0">
                <a:solidFill>
                  <a:schemeClr val="tx1">
                    <a:alpha val="80000"/>
                  </a:schemeClr>
                </a:solidFill>
              </a:rPr>
              <a:t>86%  of all applications in AC Housing Secure are tenant-initiated </a:t>
            </a:r>
            <a:endParaRPr lang="en-US" sz="2000" dirty="0">
              <a:solidFill>
                <a:schemeClr val="tx1">
                  <a:alpha val="80000"/>
                </a:schemeClr>
              </a:solidFill>
              <a:cs typeface="Calibri"/>
            </a:endParaRPr>
          </a:p>
          <a:p>
            <a:endParaRPr lang="en-US" sz="2000" dirty="0">
              <a:solidFill>
                <a:schemeClr val="tx1">
                  <a:alpha val="80000"/>
                </a:schemeClr>
              </a:solidFill>
            </a:endParaRPr>
          </a:p>
          <a:p>
            <a:r>
              <a:rPr lang="en-US" sz="2000" b="1" i="1" dirty="0">
                <a:solidFill>
                  <a:schemeClr val="tx1">
                    <a:alpha val="80000"/>
                  </a:schemeClr>
                </a:solidFill>
              </a:rPr>
              <a:t>2,500 landlords have not responded to multiple AC Housing Secure outreach attempts</a:t>
            </a:r>
            <a:endParaRPr lang="en-US" sz="2000" b="1" i="1" dirty="0">
              <a:solidFill>
                <a:schemeClr val="tx1">
                  <a:alpha val="80000"/>
                </a:schemeClr>
              </a:solidFill>
              <a:cs typeface="Calibri"/>
            </a:endParaRPr>
          </a:p>
          <a:p>
            <a:endParaRPr lang="en-US" sz="2000" dirty="0">
              <a:solidFill>
                <a:schemeClr val="tx1">
                  <a:alpha val="80000"/>
                </a:schemeClr>
              </a:solidFill>
            </a:endParaRPr>
          </a:p>
          <a:p>
            <a:pPr marL="0" indent="0">
              <a:buNone/>
            </a:pPr>
            <a:endParaRPr lang="en-US" sz="2000" dirty="0">
              <a:solidFill>
                <a:schemeClr val="tx1">
                  <a:alpha val="80000"/>
                </a:schemeClr>
              </a:solidFill>
            </a:endParaRPr>
          </a:p>
          <a:p>
            <a:endParaRPr lang="en-US" sz="2000" dirty="0">
              <a:solidFill>
                <a:schemeClr val="tx1">
                  <a:alpha val="80000"/>
                </a:schemeClr>
              </a:solidFill>
            </a:endParaRPr>
          </a:p>
          <a:p>
            <a:endParaRPr lang="en-US" sz="2000" dirty="0">
              <a:solidFill>
                <a:schemeClr val="tx1">
                  <a:alpha val="80000"/>
                </a:schemeClr>
              </a:solidFill>
            </a:endParaRPr>
          </a:p>
        </p:txBody>
      </p:sp>
      <p:sp>
        <p:nvSpPr>
          <p:cNvPr id="4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80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0B6CD898-FB97-4B53-9219-9613B1F5978C}"/>
              </a:ext>
            </a:extLst>
          </p:cNvPr>
          <p:cNvPicPr>
            <a:picLocks noChangeAspect="1"/>
          </p:cNvPicPr>
          <p:nvPr/>
        </p:nvPicPr>
        <p:blipFill rotWithShape="1">
          <a:blip r:embed="rId2"/>
          <a:srcRect l="16645" r="2" b="2"/>
          <a:stretch/>
        </p:blipFill>
        <p:spPr>
          <a:xfrm>
            <a:off x="2522356" y="10"/>
            <a:ext cx="9669642" cy="6857990"/>
          </a:xfrm>
          <a:prstGeom prst="rect">
            <a:avLst/>
          </a:prstGeom>
        </p:spPr>
      </p:pic>
      <p:sp>
        <p:nvSpPr>
          <p:cNvPr id="14"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528E5-479B-4F51-9B96-8AD06EF648CF}"/>
              </a:ext>
            </a:extLst>
          </p:cNvPr>
          <p:cNvSpPr>
            <a:spLocks noGrp="1"/>
          </p:cNvSpPr>
          <p:nvPr>
            <p:ph type="title"/>
          </p:nvPr>
        </p:nvSpPr>
        <p:spPr>
          <a:xfrm>
            <a:off x="838200" y="365125"/>
            <a:ext cx="3822189" cy="1899912"/>
          </a:xfrm>
        </p:spPr>
        <p:txBody>
          <a:bodyPr>
            <a:normAutofit/>
          </a:bodyPr>
          <a:lstStyle/>
          <a:p>
            <a:r>
              <a:rPr lang="en-US" sz="4000"/>
              <a:t>Landlords Need to Get Paid</a:t>
            </a:r>
          </a:p>
        </p:txBody>
      </p:sp>
      <p:sp>
        <p:nvSpPr>
          <p:cNvPr id="3" name="Content Placeholder 2">
            <a:extLst>
              <a:ext uri="{FF2B5EF4-FFF2-40B4-BE49-F238E27FC236}">
                <a16:creationId xmlns:a16="http://schemas.microsoft.com/office/drawing/2014/main" id="{30AFC773-5867-4E77-9140-60813F1ADFC6}"/>
              </a:ext>
            </a:extLst>
          </p:cNvPr>
          <p:cNvSpPr>
            <a:spLocks noGrp="1"/>
          </p:cNvSpPr>
          <p:nvPr>
            <p:ph idx="1"/>
          </p:nvPr>
        </p:nvSpPr>
        <p:spPr>
          <a:xfrm>
            <a:off x="838200" y="2434201"/>
            <a:ext cx="3589872" cy="3742762"/>
          </a:xfrm>
        </p:spPr>
        <p:txBody>
          <a:bodyPr vert="horz" lIns="91440" tIns="45720" rIns="91440" bIns="45720" rtlCol="0">
            <a:normAutofit/>
          </a:bodyPr>
          <a:lstStyle/>
          <a:p>
            <a:r>
              <a:rPr lang="en-US" sz="2000" dirty="0"/>
              <a:t>14% landlord-initiated Applications</a:t>
            </a:r>
          </a:p>
          <a:p>
            <a:endParaRPr lang="en-US" sz="2000" dirty="0"/>
          </a:p>
          <a:p>
            <a:r>
              <a:rPr lang="en-US" sz="2000" b="1" i="1" dirty="0"/>
              <a:t>1,000 tenants have not responded to AC Housing Secure</a:t>
            </a:r>
            <a:endParaRPr lang="en-US" sz="2000" b="1" i="1" dirty="0">
              <a:cs typeface="Calibri"/>
            </a:endParaRPr>
          </a:p>
          <a:p>
            <a:endParaRPr lang="en-US" sz="2000" dirty="0"/>
          </a:p>
        </p:txBody>
      </p:sp>
    </p:spTree>
    <p:extLst>
      <p:ext uri="{BB962C8B-B14F-4D97-AF65-F5344CB8AC3E}">
        <p14:creationId xmlns:p14="http://schemas.microsoft.com/office/powerpoint/2010/main" val="360733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F74527-AF96-43CE-817D-504327B9DB9B}"/>
              </a:ext>
            </a:extLst>
          </p:cNvPr>
          <p:cNvPicPr>
            <a:picLocks noChangeAspect="1"/>
          </p:cNvPicPr>
          <p:nvPr/>
        </p:nvPicPr>
        <p:blipFill>
          <a:blip r:embed="rId2"/>
          <a:stretch>
            <a:fillRect/>
          </a:stretch>
        </p:blipFill>
        <p:spPr>
          <a:xfrm rot="1695609">
            <a:off x="4053794" y="1487162"/>
            <a:ext cx="4804847" cy="4501631"/>
          </a:xfrm>
          <a:prstGeom prst="rect">
            <a:avLst/>
          </a:prstGeom>
        </p:spPr>
      </p:pic>
      <p:sp>
        <p:nvSpPr>
          <p:cNvPr id="53" name="Rectangle 52">
            <a:extLst>
              <a:ext uri="{FF2B5EF4-FFF2-40B4-BE49-F238E27FC236}">
                <a16:creationId xmlns:a16="http://schemas.microsoft.com/office/drawing/2014/main" id="{763412A9-2AF4-4198-B5F8-45DB7C2F4D56}"/>
              </a:ext>
            </a:extLst>
          </p:cNvPr>
          <p:cNvSpPr/>
          <p:nvPr/>
        </p:nvSpPr>
        <p:spPr>
          <a:xfrm>
            <a:off x="0" y="-1"/>
            <a:ext cx="12192000" cy="1191491"/>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FAB3478-6CB6-4123-8A93-208C05929335}"/>
              </a:ext>
            </a:extLst>
          </p:cNvPr>
          <p:cNvSpPr/>
          <p:nvPr/>
        </p:nvSpPr>
        <p:spPr>
          <a:xfrm>
            <a:off x="0" y="6594764"/>
            <a:ext cx="12192000" cy="263236"/>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descr="Icon&#10;&#10;Description automatically generated with medium confidence">
            <a:extLst>
              <a:ext uri="{FF2B5EF4-FFF2-40B4-BE49-F238E27FC236}">
                <a16:creationId xmlns:a16="http://schemas.microsoft.com/office/drawing/2014/main" id="{CC80F888-51EF-46F2-9F58-B4A26FA54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393" y="5901289"/>
            <a:ext cx="667025" cy="628909"/>
          </a:xfrm>
          <a:prstGeom prst="rect">
            <a:avLst/>
          </a:prstGeom>
        </p:spPr>
      </p:pic>
      <p:pic>
        <p:nvPicPr>
          <p:cNvPr id="56" name="Picture 55" descr="A picture containing text, clipart&#10;&#10;Description automatically generated">
            <a:extLst>
              <a:ext uri="{FF2B5EF4-FFF2-40B4-BE49-F238E27FC236}">
                <a16:creationId xmlns:a16="http://schemas.microsoft.com/office/drawing/2014/main" id="{675DE69D-B582-4800-8A4F-A0ED8D23A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40" y="5899514"/>
            <a:ext cx="1033258" cy="563595"/>
          </a:xfrm>
          <a:prstGeom prst="rect">
            <a:avLst/>
          </a:prstGeom>
        </p:spPr>
      </p:pic>
      <p:sp>
        <p:nvSpPr>
          <p:cNvPr id="57" name="TextBox 56">
            <a:extLst>
              <a:ext uri="{FF2B5EF4-FFF2-40B4-BE49-F238E27FC236}">
                <a16:creationId xmlns:a16="http://schemas.microsoft.com/office/drawing/2014/main" id="{1B8436AB-D69A-4294-AABA-CD7553BDC062}"/>
              </a:ext>
            </a:extLst>
          </p:cNvPr>
          <p:cNvSpPr txBox="1"/>
          <p:nvPr/>
        </p:nvSpPr>
        <p:spPr>
          <a:xfrm>
            <a:off x="2016945" y="315557"/>
            <a:ext cx="8801448" cy="646331"/>
          </a:xfrm>
          <a:prstGeom prst="rect">
            <a:avLst/>
          </a:prstGeom>
          <a:noFill/>
        </p:spPr>
        <p:txBody>
          <a:bodyPr wrap="square" rtlCol="0">
            <a:spAutoFit/>
          </a:bodyPr>
          <a:lstStyle/>
          <a:p>
            <a:r>
              <a:rPr lang="en-US" sz="3600" dirty="0">
                <a:solidFill>
                  <a:schemeClr val="bg1"/>
                </a:solidFill>
              </a:rPr>
              <a:t>Steps Taken to Increase Tenant Participation</a:t>
            </a:r>
            <a:endParaRPr lang="en-US" sz="3600" b="1" dirty="0">
              <a:solidFill>
                <a:schemeClr val="bg1"/>
              </a:solidFill>
            </a:endParaRPr>
          </a:p>
        </p:txBody>
      </p:sp>
      <p:sp>
        <p:nvSpPr>
          <p:cNvPr id="3" name="Content Placeholder 2">
            <a:extLst>
              <a:ext uri="{FF2B5EF4-FFF2-40B4-BE49-F238E27FC236}">
                <a16:creationId xmlns:a16="http://schemas.microsoft.com/office/drawing/2014/main" id="{4223EEF3-5A69-4F41-8253-46DF5D9EA3BF}"/>
              </a:ext>
            </a:extLst>
          </p:cNvPr>
          <p:cNvSpPr>
            <a:spLocks noGrp="1"/>
          </p:cNvSpPr>
          <p:nvPr>
            <p:ph idx="1"/>
          </p:nvPr>
        </p:nvSpPr>
        <p:spPr>
          <a:xfrm>
            <a:off x="838200" y="1825624"/>
            <a:ext cx="3415145" cy="3838102"/>
          </a:xfrm>
        </p:spPr>
        <p:txBody>
          <a:bodyPr>
            <a:normAutofit fontScale="92500" lnSpcReduction="20000"/>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effectLst/>
                <a:latin typeface="Calibri"/>
                <a:ea typeface="Times New Roman" panose="02020603050405020304" pitchFamily="18" charset="0"/>
                <a:cs typeface="Calibri"/>
              </a:rPr>
              <a:t>Sending multiple emails to addresses provided by the  landlord </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2800" dirty="0">
              <a:latin typeface="Calibri"/>
              <a:ea typeface="Times New Roman" panose="02020603050405020304" pitchFamily="18"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effectLst/>
                <a:latin typeface="Calibri"/>
                <a:ea typeface="Times New Roman" panose="02020603050405020304" pitchFamily="18" charset="0"/>
                <a:cs typeface="Calibri"/>
              </a:rPr>
              <a:t>Sending notices via US Mail to reach the tenant  </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2800" dirty="0">
              <a:latin typeface="Calibri" panose="020F0502020204030204" pitchFamily="34" charset="0"/>
              <a:ea typeface="Times New Roman" panose="02020603050405020304" pitchFamily="18" charset="0"/>
              <a:cs typeface="Calibri"/>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effectLst/>
                <a:latin typeface="Calibri"/>
                <a:ea typeface="Times New Roman" panose="02020603050405020304" pitchFamily="18" charset="0"/>
                <a:cs typeface="Calibri"/>
              </a:rPr>
              <a:t>Utilizing the County’s 211 network to conduct text outreach</a:t>
            </a:r>
            <a:r>
              <a:rPr lang="en-US" sz="2800" dirty="0">
                <a:effectLst/>
                <a:latin typeface="Times New Roman"/>
                <a:ea typeface="Times New Roman" panose="02020603050405020304" pitchFamily="18" charset="0"/>
                <a:cs typeface="Times New Roman"/>
              </a:rPr>
              <a:t> </a:t>
            </a:r>
          </a:p>
          <a:p>
            <a:endParaRPr lang="en-US" dirty="0"/>
          </a:p>
        </p:txBody>
      </p:sp>
      <p:sp>
        <p:nvSpPr>
          <p:cNvPr id="13" name="TextBox 12">
            <a:extLst>
              <a:ext uri="{FF2B5EF4-FFF2-40B4-BE49-F238E27FC236}">
                <a16:creationId xmlns:a16="http://schemas.microsoft.com/office/drawing/2014/main" id="{DF83A352-F117-4715-B869-A00F2AD3FD68}"/>
              </a:ext>
            </a:extLst>
          </p:cNvPr>
          <p:cNvSpPr txBox="1"/>
          <p:nvPr/>
        </p:nvSpPr>
        <p:spPr>
          <a:xfrm>
            <a:off x="9637996" y="4379413"/>
            <a:ext cx="1336964" cy="1200329"/>
          </a:xfrm>
          <a:prstGeom prst="rect">
            <a:avLst/>
          </a:prstGeom>
          <a:noFill/>
        </p:spPr>
        <p:txBody>
          <a:bodyPr wrap="square" rtlCol="0">
            <a:spAutoFit/>
          </a:bodyPr>
          <a:lstStyle/>
          <a:p>
            <a:r>
              <a:rPr lang="en-US" dirty="0">
                <a:solidFill>
                  <a:srgbClr val="996600"/>
                </a:solidFill>
              </a:rPr>
              <a:t>18% applied by end of text campaign</a:t>
            </a:r>
          </a:p>
        </p:txBody>
      </p:sp>
      <p:sp>
        <p:nvSpPr>
          <p:cNvPr id="14" name="TextBox 13">
            <a:extLst>
              <a:ext uri="{FF2B5EF4-FFF2-40B4-BE49-F238E27FC236}">
                <a16:creationId xmlns:a16="http://schemas.microsoft.com/office/drawing/2014/main" id="{62907DCF-5440-4E74-9CB1-42E4F057EF43}"/>
              </a:ext>
            </a:extLst>
          </p:cNvPr>
          <p:cNvSpPr txBox="1"/>
          <p:nvPr/>
        </p:nvSpPr>
        <p:spPr>
          <a:xfrm>
            <a:off x="9493904" y="1862898"/>
            <a:ext cx="1468582" cy="1477328"/>
          </a:xfrm>
          <a:prstGeom prst="rect">
            <a:avLst/>
          </a:prstGeom>
          <a:noFill/>
        </p:spPr>
        <p:txBody>
          <a:bodyPr wrap="square" rtlCol="0">
            <a:spAutoFit/>
          </a:bodyPr>
          <a:lstStyle/>
          <a:p>
            <a:r>
              <a:rPr lang="en-US" dirty="0">
                <a:solidFill>
                  <a:srgbClr val="996600"/>
                </a:solidFill>
              </a:rPr>
              <a:t>17% applied after receiving letter and/or email </a:t>
            </a:r>
          </a:p>
        </p:txBody>
      </p:sp>
      <p:cxnSp>
        <p:nvCxnSpPr>
          <p:cNvPr id="15" name="Straight Arrow Connector 14">
            <a:extLst>
              <a:ext uri="{FF2B5EF4-FFF2-40B4-BE49-F238E27FC236}">
                <a16:creationId xmlns:a16="http://schemas.microsoft.com/office/drawing/2014/main" id="{C6E970E8-B969-4A2D-AE96-C6CBDA6EBEAD}"/>
              </a:ext>
            </a:extLst>
          </p:cNvPr>
          <p:cNvCxnSpPr>
            <a:cxnSpLocks/>
          </p:cNvCxnSpPr>
          <p:nvPr/>
        </p:nvCxnSpPr>
        <p:spPr>
          <a:xfrm flipV="1">
            <a:off x="8104909" y="2286000"/>
            <a:ext cx="922093" cy="1853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CB5BB509-2E23-4A48-B95C-15B62FAEF813}"/>
              </a:ext>
            </a:extLst>
          </p:cNvPr>
          <p:cNvCxnSpPr>
            <a:cxnSpLocks/>
          </p:cNvCxnSpPr>
          <p:nvPr/>
        </p:nvCxnSpPr>
        <p:spPr>
          <a:xfrm>
            <a:off x="8413237" y="4326325"/>
            <a:ext cx="942786" cy="2383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545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2C1CD-73DB-407B-807D-42DC05EDBC89}"/>
              </a:ext>
            </a:extLst>
          </p:cNvPr>
          <p:cNvSpPr>
            <a:spLocks noGrp="1"/>
          </p:cNvSpPr>
          <p:nvPr>
            <p:ph type="title"/>
          </p:nvPr>
        </p:nvSpPr>
        <p:spPr>
          <a:xfrm>
            <a:off x="6688182" y="932961"/>
            <a:ext cx="4887685" cy="1777419"/>
          </a:xfrm>
        </p:spPr>
        <p:txBody>
          <a:bodyPr anchor="b">
            <a:normAutofit/>
          </a:bodyPr>
          <a:lstStyle/>
          <a:p>
            <a:r>
              <a:rPr lang="en-US" sz="4000"/>
              <a:t>Why tenants are nonresponsive</a:t>
            </a:r>
          </a:p>
        </p:txBody>
      </p:sp>
      <p:pic>
        <p:nvPicPr>
          <p:cNvPr id="5" name="Picture 4">
            <a:extLst>
              <a:ext uri="{FF2B5EF4-FFF2-40B4-BE49-F238E27FC236}">
                <a16:creationId xmlns:a16="http://schemas.microsoft.com/office/drawing/2014/main" id="{546E0061-7A2C-4E2E-BF49-F7C78F6ACACF}"/>
              </a:ext>
            </a:extLst>
          </p:cNvPr>
          <p:cNvPicPr>
            <a:picLocks noChangeAspect="1"/>
          </p:cNvPicPr>
          <p:nvPr/>
        </p:nvPicPr>
        <p:blipFill rotWithShape="1">
          <a:blip r:embed="rId2"/>
          <a:srcRect l="28749" r="20090" b="-1"/>
          <a:stretch/>
        </p:blipFill>
        <p:spPr>
          <a:xfrm>
            <a:off x="391903" y="573678"/>
            <a:ext cx="5103206" cy="5710645"/>
          </a:xfrm>
          <a:prstGeom prst="rect">
            <a:avLst/>
          </a:prstGeom>
        </p:spPr>
      </p:pic>
      <p:sp>
        <p:nvSpPr>
          <p:cNvPr id="21"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D264E6-1573-43DE-B79F-C4A9C36E55D9}"/>
              </a:ext>
            </a:extLst>
          </p:cNvPr>
          <p:cNvSpPr>
            <a:spLocks noGrp="1"/>
          </p:cNvSpPr>
          <p:nvPr>
            <p:ph idx="1"/>
          </p:nvPr>
        </p:nvSpPr>
        <p:spPr>
          <a:xfrm>
            <a:off x="6688182" y="2894529"/>
            <a:ext cx="4887685" cy="3210179"/>
          </a:xfrm>
        </p:spPr>
        <p:txBody>
          <a:bodyPr anchor="t">
            <a:normAutofit/>
          </a:bodyPr>
          <a:lstStyle/>
          <a:p>
            <a:r>
              <a:rPr lang="en-US" sz="1800" b="0" i="0" dirty="0">
                <a:effectLst/>
                <a:latin typeface="CIDFont+F1"/>
              </a:rPr>
              <a:t>A lack of understanding about the opportunity for rental assistance</a:t>
            </a:r>
          </a:p>
          <a:p>
            <a:r>
              <a:rPr lang="en-US" sz="1800" b="0" i="0" dirty="0">
                <a:effectLst/>
                <a:latin typeface="CIDFont+F8"/>
              </a:rPr>
              <a:t> </a:t>
            </a:r>
            <a:r>
              <a:rPr lang="en-US" sz="1800" b="0" i="0" dirty="0">
                <a:effectLst/>
                <a:latin typeface="CIDFont+F1"/>
              </a:rPr>
              <a:t>Concern over immigration status</a:t>
            </a:r>
          </a:p>
          <a:p>
            <a:r>
              <a:rPr lang="en-US" sz="1800" b="0" i="0" dirty="0">
                <a:effectLst/>
                <a:latin typeface="CIDFont+F1"/>
              </a:rPr>
              <a:t>A less-than-cordial relationship with the property owner</a:t>
            </a:r>
          </a:p>
          <a:p>
            <a:r>
              <a:rPr lang="en-US" sz="1800" b="0" i="0" dirty="0">
                <a:effectLst/>
                <a:latin typeface="CIDFont+F1"/>
              </a:rPr>
              <a:t>A risk to rent forgiveness or rental reductions negotiated privately</a:t>
            </a:r>
            <a:endParaRPr lang="en-US" sz="1800" dirty="0">
              <a:latin typeface="CIDFont+F1"/>
            </a:endParaRPr>
          </a:p>
          <a:p>
            <a:r>
              <a:rPr lang="en-US" sz="1800" b="0" i="0" dirty="0">
                <a:effectLst/>
                <a:latin typeface="CIDFont+F1"/>
              </a:rPr>
              <a:t>A fear of loss of public benefits</a:t>
            </a:r>
            <a:endParaRPr lang="en-US" sz="1800" dirty="0">
              <a:latin typeface="CIDFont+F1"/>
            </a:endParaRPr>
          </a:p>
          <a:p>
            <a:pPr marL="0" indent="0">
              <a:buNone/>
            </a:pPr>
            <a:br>
              <a:rPr lang="en-US" sz="1600" dirty="0"/>
            </a:br>
            <a:endParaRPr lang="en-US" sz="1600" dirty="0"/>
          </a:p>
        </p:txBody>
      </p:sp>
    </p:spTree>
    <p:extLst>
      <p:ext uri="{BB962C8B-B14F-4D97-AF65-F5344CB8AC3E}">
        <p14:creationId xmlns:p14="http://schemas.microsoft.com/office/powerpoint/2010/main" val="339597850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6E95E-761E-4EE1-BDDF-7EB16CF4F666}"/>
              </a:ext>
            </a:extLst>
          </p:cNvPr>
          <p:cNvSpPr>
            <a:spLocks noGrp="1"/>
          </p:cNvSpPr>
          <p:nvPr>
            <p:ph type="title"/>
          </p:nvPr>
        </p:nvSpPr>
        <p:spPr>
          <a:xfrm>
            <a:off x="643466" y="321734"/>
            <a:ext cx="6025781" cy="1135737"/>
          </a:xfrm>
        </p:spPr>
        <p:txBody>
          <a:bodyPr>
            <a:normAutofit fontScale="90000"/>
          </a:bodyPr>
          <a:lstStyle/>
          <a:p>
            <a:br>
              <a:rPr lang="en-US" sz="2500" dirty="0"/>
            </a:br>
            <a:r>
              <a:rPr lang="en-US" sz="3600" dirty="0"/>
              <a:t>Steps Taken to Increase Landlord Participation</a:t>
            </a:r>
          </a:p>
        </p:txBody>
      </p:sp>
      <p:sp>
        <p:nvSpPr>
          <p:cNvPr id="3" name="Content Placeholder 2">
            <a:extLst>
              <a:ext uri="{FF2B5EF4-FFF2-40B4-BE49-F238E27FC236}">
                <a16:creationId xmlns:a16="http://schemas.microsoft.com/office/drawing/2014/main" id="{E8DEC92C-9EE2-40CC-B76B-88E91AC25568}"/>
              </a:ext>
            </a:extLst>
          </p:cNvPr>
          <p:cNvSpPr>
            <a:spLocks noGrp="1"/>
          </p:cNvSpPr>
          <p:nvPr>
            <p:ph idx="1"/>
          </p:nvPr>
        </p:nvSpPr>
        <p:spPr>
          <a:xfrm>
            <a:off x="327348" y="1782981"/>
            <a:ext cx="5922450" cy="4393982"/>
          </a:xfrm>
        </p:spPr>
        <p:txBody>
          <a:bodyPr vert="horz" lIns="91440" tIns="45720" rIns="91440" bIns="45720" rtlCol="0" anchor="t">
            <a:normAutofit/>
          </a:bodyPr>
          <a:lstStyle/>
          <a:p>
            <a:endParaRPr lang="en-US" sz="2400" dirty="0"/>
          </a:p>
          <a:p>
            <a:r>
              <a:rPr lang="en-US" sz="2400" dirty="0"/>
              <a:t>East Bay Rental Housing Association (EBRHA) and the Rental Housing Association of Southern Alameda County (RHA) are both engaged as application assistants.  </a:t>
            </a:r>
          </a:p>
          <a:p>
            <a:r>
              <a:rPr lang="en-US" sz="2400" dirty="0"/>
              <a:t>Contact info for the 2,500 property owners has been provided by AC Housing Secure</a:t>
            </a:r>
            <a:endParaRPr lang="en-US" sz="2400" dirty="0">
              <a:cs typeface="Calibri"/>
            </a:endParaRPr>
          </a:p>
          <a:p>
            <a:r>
              <a:rPr lang="en-US" sz="2400" dirty="0"/>
              <a:t>EBRHA and RHA have hosted outreach sessions specifically for small landlords</a:t>
            </a:r>
          </a:p>
          <a:p>
            <a:r>
              <a:rPr lang="en-US" sz="2400" dirty="0"/>
              <a:t>County must cut a check to the tenant if the landlord does not participate.  </a:t>
            </a:r>
          </a:p>
          <a:p>
            <a:endParaRPr lang="en-US" sz="2400" dirty="0">
              <a:cs typeface="Calibri"/>
            </a:endParaRPr>
          </a:p>
        </p:txBody>
      </p:sp>
      <p:pic>
        <p:nvPicPr>
          <p:cNvPr id="6148" name="Picture 4" descr="Calendar - Rental Housing Association of Southern Alameda County | RHASAC">
            <a:extLst>
              <a:ext uri="{FF2B5EF4-FFF2-40B4-BE49-F238E27FC236}">
                <a16:creationId xmlns:a16="http://schemas.microsoft.com/office/drawing/2014/main" id="{C355DE83-F8B3-4402-BE8F-D8D6BFC02C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60"/>
          <a:stretch/>
        </p:blipFill>
        <p:spPr bwMode="auto">
          <a:xfrm>
            <a:off x="6423352" y="2282358"/>
            <a:ext cx="5779884" cy="22878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624E645-D31A-4334-873C-6388BC645906}"/>
              </a:ext>
            </a:extLst>
          </p:cNvPr>
          <p:cNvPicPr>
            <a:picLocks noChangeAspect="1"/>
          </p:cNvPicPr>
          <p:nvPr/>
        </p:nvPicPr>
        <p:blipFill rotWithShape="1">
          <a:blip r:embed="rId3"/>
          <a:srcRect t="3982" r="2" b="34172"/>
          <a:stretch/>
        </p:blipFill>
        <p:spPr>
          <a:xfrm>
            <a:off x="6412115" y="14565"/>
            <a:ext cx="5779884" cy="2287816"/>
          </a:xfrm>
          <a:prstGeom prst="rect">
            <a:avLst/>
          </a:prstGeom>
        </p:spPr>
      </p:pic>
      <p:pic>
        <p:nvPicPr>
          <p:cNvPr id="6154" name="Picture 10" descr="East Bay Rental Housing Association - Org Name | Address">
            <a:extLst>
              <a:ext uri="{FF2B5EF4-FFF2-40B4-BE49-F238E27FC236}">
                <a16:creationId xmlns:a16="http://schemas.microsoft.com/office/drawing/2014/main" id="{DF656C70-4F98-4CED-AB36-994E6A518E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44" r="1115" b="-1"/>
          <a:stretch/>
        </p:blipFill>
        <p:spPr bwMode="auto">
          <a:xfrm>
            <a:off x="6412115" y="4570164"/>
            <a:ext cx="5779884" cy="2287816"/>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Group 91">
            <a:extLst>
              <a:ext uri="{FF2B5EF4-FFF2-40B4-BE49-F238E27FC236}">
                <a16:creationId xmlns:a16="http://schemas.microsoft.com/office/drawing/2014/main" id="{4E1CCBAB-B73B-43B3-B640-671A62937F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93" name="Rectangle 92">
              <a:extLst>
                <a:ext uri="{FF2B5EF4-FFF2-40B4-BE49-F238E27FC236}">
                  <a16:creationId xmlns:a16="http://schemas.microsoft.com/office/drawing/2014/main" id="{3B1CF92E-2B5D-487A-A899-BB649820A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a:extLst>
                <a:ext uri="{FF2B5EF4-FFF2-40B4-BE49-F238E27FC236}">
                  <a16:creationId xmlns:a16="http://schemas.microsoft.com/office/drawing/2014/main" id="{E7354EA5-24E3-4F7E-933A-53A274ADA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Isosceles Triangle 9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87144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to know about L.A. proposed ban on tenant harassment - Los Angeles  Times">
            <a:extLst>
              <a:ext uri="{FF2B5EF4-FFF2-40B4-BE49-F238E27FC236}">
                <a16:creationId xmlns:a16="http://schemas.microsoft.com/office/drawing/2014/main" id="{CC49E249-59B1-4706-B19A-9788CAF833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13" r="18989" b="317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8" name="Content Placeholder 3077">
            <a:extLst>
              <a:ext uri="{FF2B5EF4-FFF2-40B4-BE49-F238E27FC236}">
                <a16:creationId xmlns:a16="http://schemas.microsoft.com/office/drawing/2014/main" id="{E9E6D5E9-C819-4C85-BE54-4F4E06F8535A}"/>
              </a:ext>
            </a:extLst>
          </p:cNvPr>
          <p:cNvSpPr>
            <a:spLocks noGrp="1"/>
          </p:cNvSpPr>
          <p:nvPr>
            <p:ph idx="1"/>
          </p:nvPr>
        </p:nvSpPr>
        <p:spPr>
          <a:xfrm>
            <a:off x="248545" y="1348032"/>
            <a:ext cx="6127088" cy="4888364"/>
          </a:xfrm>
        </p:spPr>
        <p:txBody>
          <a:bodyPr anchor="t">
            <a:normAutofit/>
          </a:bodyPr>
          <a:lstStyle/>
          <a:p>
            <a:pPr marL="0" indent="0">
              <a:buNone/>
            </a:pPr>
            <a:r>
              <a:rPr lang="en-US" sz="4000" dirty="0"/>
              <a:t>35% of all ERAP applicants</a:t>
            </a:r>
          </a:p>
          <a:p>
            <a:pPr marL="0" indent="0">
              <a:buNone/>
            </a:pPr>
            <a:endParaRPr lang="en-US" sz="4000" dirty="0"/>
          </a:p>
          <a:p>
            <a:pPr marL="0" indent="0">
              <a:buNone/>
            </a:pPr>
            <a:r>
              <a:rPr lang="en-US" sz="4000" dirty="0"/>
              <a:t>have been threatened with </a:t>
            </a:r>
            <a:endParaRPr lang="en-US" sz="4000" dirty="0">
              <a:cs typeface="Calibri"/>
            </a:endParaRPr>
          </a:p>
          <a:p>
            <a:pPr marL="0" indent="0">
              <a:buNone/>
            </a:pPr>
            <a:r>
              <a:rPr lang="en-US" sz="4000" dirty="0">
                <a:solidFill>
                  <a:schemeClr val="accent2"/>
                </a:solidFill>
              </a:rPr>
              <a:t>eviction</a:t>
            </a:r>
            <a:r>
              <a:rPr lang="en-US" sz="4000" dirty="0"/>
              <a:t> by their landlords during the pandemic and the eviction moratorium</a:t>
            </a:r>
            <a:endParaRPr lang="en-US" sz="4000" dirty="0">
              <a:cs typeface="Calibri"/>
            </a:endParaRPr>
          </a:p>
          <a:p>
            <a:endParaRPr lang="en-US" sz="1700" dirty="0"/>
          </a:p>
        </p:txBody>
      </p:sp>
    </p:spTree>
    <p:extLst>
      <p:ext uri="{BB962C8B-B14F-4D97-AF65-F5344CB8AC3E}">
        <p14:creationId xmlns:p14="http://schemas.microsoft.com/office/powerpoint/2010/main" val="163918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387D-0050-4689-8E69-8E661993FC68}"/>
              </a:ext>
            </a:extLst>
          </p:cNvPr>
          <p:cNvSpPr>
            <a:spLocks noGrp="1"/>
          </p:cNvSpPr>
          <p:nvPr>
            <p:ph type="title"/>
          </p:nvPr>
        </p:nvSpPr>
        <p:spPr>
          <a:xfrm>
            <a:off x="648929" y="629266"/>
            <a:ext cx="3667039" cy="1676603"/>
          </a:xfrm>
        </p:spPr>
        <p:txBody>
          <a:bodyPr>
            <a:normAutofit/>
          </a:bodyPr>
          <a:lstStyle/>
          <a:p>
            <a:r>
              <a:rPr lang="en-US" sz="3600">
                <a:cs typeface="Calibri Light"/>
              </a:rPr>
              <a:t>Who will be Impacted by Evictions?</a:t>
            </a:r>
            <a:endParaRPr lang="en-US" sz="3600"/>
          </a:p>
        </p:txBody>
      </p:sp>
      <p:sp>
        <p:nvSpPr>
          <p:cNvPr id="8" name="Content Placeholder 7">
            <a:extLst>
              <a:ext uri="{FF2B5EF4-FFF2-40B4-BE49-F238E27FC236}">
                <a16:creationId xmlns:a16="http://schemas.microsoft.com/office/drawing/2014/main" id="{1260B08C-E84E-4988-9D56-0223B039BC8B}"/>
              </a:ext>
            </a:extLst>
          </p:cNvPr>
          <p:cNvSpPr>
            <a:spLocks noGrp="1"/>
          </p:cNvSpPr>
          <p:nvPr>
            <p:ph idx="1"/>
          </p:nvPr>
        </p:nvSpPr>
        <p:spPr>
          <a:xfrm>
            <a:off x="648931" y="2438401"/>
            <a:ext cx="3667036" cy="3779520"/>
          </a:xfrm>
        </p:spPr>
        <p:txBody>
          <a:bodyPr vert="horz" lIns="91440" tIns="45720" rIns="91440" bIns="45720" rtlCol="0" anchor="t">
            <a:normAutofit/>
          </a:bodyPr>
          <a:lstStyle/>
          <a:p>
            <a:pPr lvl="1"/>
            <a:r>
              <a:rPr lang="en" sz="1800" dirty="0">
                <a:ea typeface="+mn-lt"/>
                <a:cs typeface="+mn-lt"/>
              </a:rPr>
              <a:t>76.4% of tenants facing eviction are BIPOC, while the county overall is 50.7% BIPOC. </a:t>
            </a:r>
            <a:endParaRPr lang="en-US" sz="1800" dirty="0">
              <a:ea typeface="+mn-lt"/>
              <a:cs typeface="+mn-lt"/>
            </a:endParaRPr>
          </a:p>
          <a:p>
            <a:pPr lvl="1"/>
            <a:r>
              <a:rPr lang="en" sz="1800" dirty="0">
                <a:ea typeface="+mn-lt"/>
                <a:cs typeface="+mn-lt"/>
              </a:rPr>
              <a:t>Tenants facing eviction are more than twice (2.3) as likely to be Black and 1.4 times as likely to be Latinx than the general county population. </a:t>
            </a:r>
            <a:endParaRPr lang="en-US" sz="1800" dirty="0">
              <a:cs typeface="Calibri" panose="020F0502020204030204"/>
            </a:endParaRPr>
          </a:p>
          <a:p>
            <a:pPr marL="0" indent="0">
              <a:buNone/>
            </a:pPr>
            <a:r>
              <a:rPr lang="en" sz="1800" dirty="0">
                <a:ea typeface="+mn-lt"/>
                <a:cs typeface="+mn-lt"/>
              </a:rPr>
              <a:t>These statistics further demonstrate that the Pandemic has had a disproportionate impact on BIPOC communities </a:t>
            </a:r>
            <a:endParaRPr lang="en-US" dirty="0">
              <a:cs typeface="Calibri" panose="020F0502020204030204"/>
            </a:endParaRPr>
          </a:p>
        </p:txBody>
      </p:sp>
      <p:sp>
        <p:nvSpPr>
          <p:cNvPr id="11" name="Rectangle 10">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69A69B1-6740-432B-B54C-BCB2E49F7970}"/>
              </a:ext>
            </a:extLst>
          </p:cNvPr>
          <p:cNvPicPr>
            <a:picLocks noChangeAspect="1"/>
          </p:cNvPicPr>
          <p:nvPr/>
        </p:nvPicPr>
        <p:blipFill rotWithShape="1">
          <a:blip r:embed="rId2"/>
          <a:srcRect l="5687" t="10490" r="8237" b="13007"/>
          <a:stretch/>
        </p:blipFill>
        <p:spPr>
          <a:xfrm>
            <a:off x="4737113" y="770181"/>
            <a:ext cx="7456159" cy="5077642"/>
          </a:xfrm>
          <a:prstGeom prst="rect">
            <a:avLst/>
          </a:prstGeom>
          <a:effectLst/>
        </p:spPr>
      </p:pic>
      <p:sp>
        <p:nvSpPr>
          <p:cNvPr id="5" name="TextBox 4">
            <a:extLst>
              <a:ext uri="{FF2B5EF4-FFF2-40B4-BE49-F238E27FC236}">
                <a16:creationId xmlns:a16="http://schemas.microsoft.com/office/drawing/2014/main" id="{926B6655-7A7E-4884-AC59-F92D4D764324}"/>
              </a:ext>
            </a:extLst>
          </p:cNvPr>
          <p:cNvSpPr txBox="1"/>
          <p:nvPr/>
        </p:nvSpPr>
        <p:spPr>
          <a:xfrm>
            <a:off x="4975302" y="254619"/>
            <a:ext cx="6971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Tenants whose Landlords have threatened to evict during the pandemic</a:t>
            </a:r>
            <a:endParaRPr lang="en-US">
              <a:cs typeface="Calibri"/>
            </a:endParaRPr>
          </a:p>
        </p:txBody>
      </p:sp>
      <p:sp>
        <p:nvSpPr>
          <p:cNvPr id="7" name="TextBox 6">
            <a:extLst>
              <a:ext uri="{FF2B5EF4-FFF2-40B4-BE49-F238E27FC236}">
                <a16:creationId xmlns:a16="http://schemas.microsoft.com/office/drawing/2014/main" id="{D4D0388D-6D16-405B-A26C-5C27068B3F78}"/>
              </a:ext>
            </a:extLst>
          </p:cNvPr>
          <p:cNvSpPr txBox="1"/>
          <p:nvPr/>
        </p:nvSpPr>
        <p:spPr>
          <a:xfrm>
            <a:off x="4733692" y="5941741"/>
            <a:ext cx="74452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rPr>
              <a:t>This map reflects data collected through ERAP and by ACHS legal service providers through November 17, 2021.  It does not include tenants who have not accessed ERAP or AC Housing Secure Legal Services, nor does it include data from Oakland or Fremont, and is therefore an under count.  </a:t>
            </a:r>
            <a:endParaRPr lang="en-US" sz="1200">
              <a:solidFill>
                <a:schemeClr val="bg1"/>
              </a:solidFill>
              <a:cs typeface="Calibri"/>
            </a:endParaRPr>
          </a:p>
        </p:txBody>
      </p:sp>
    </p:spTree>
    <p:extLst>
      <p:ext uri="{BB962C8B-B14F-4D97-AF65-F5344CB8AC3E}">
        <p14:creationId xmlns:p14="http://schemas.microsoft.com/office/powerpoint/2010/main" val="40175914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51CAA-09F6-46BD-A436-4C56093D47BF}"/>
              </a:ext>
            </a:extLst>
          </p:cNvPr>
          <p:cNvSpPr>
            <a:spLocks noGrp="1"/>
          </p:cNvSpPr>
          <p:nvPr>
            <p:ph type="title"/>
          </p:nvPr>
        </p:nvSpPr>
        <p:spPr>
          <a:xfrm>
            <a:off x="1155556" y="4549143"/>
            <a:ext cx="4284417" cy="1663496"/>
          </a:xfrm>
        </p:spPr>
        <p:txBody>
          <a:bodyPr vert="horz" lIns="91440" tIns="45720" rIns="91440" bIns="45720" rtlCol="0" anchor="t">
            <a:normAutofit/>
          </a:bodyPr>
          <a:lstStyle/>
          <a:p>
            <a:r>
              <a:rPr lang="en-US" sz="3700">
                <a:solidFill>
                  <a:schemeClr val="bg1"/>
                </a:solidFill>
              </a:rPr>
              <a:t>Info from 30-day Google Ad Campaign</a:t>
            </a:r>
          </a:p>
        </p:txBody>
      </p:sp>
      <p:sp>
        <p:nvSpPr>
          <p:cNvPr id="60" name="Rectangle 5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ontent Placeholder 39">
            <a:extLst>
              <a:ext uri="{FF2B5EF4-FFF2-40B4-BE49-F238E27FC236}">
                <a16:creationId xmlns:a16="http://schemas.microsoft.com/office/drawing/2014/main" id="{6D88DD88-8BB7-4B8E-B4DA-0E74D2402B5A}"/>
              </a:ext>
            </a:extLst>
          </p:cNvPr>
          <p:cNvSpPr>
            <a:spLocks noGrp="1"/>
          </p:cNvSpPr>
          <p:nvPr>
            <p:ph idx="1"/>
          </p:nvPr>
        </p:nvSpPr>
        <p:spPr>
          <a:xfrm>
            <a:off x="6739465" y="4752794"/>
            <a:ext cx="3960246" cy="1461736"/>
          </a:xfrm>
        </p:spPr>
        <p:txBody>
          <a:bodyPr vert="horz" lIns="91440" tIns="45720" rIns="91440" bIns="45720" rtlCol="0" anchor="t">
            <a:normAutofit/>
          </a:bodyPr>
          <a:lstStyle/>
          <a:p>
            <a:pPr marL="0" indent="0">
              <a:buNone/>
            </a:pPr>
            <a:r>
              <a:rPr lang="en-US" sz="2400"/>
              <a:t>Protecting those who are most vulnerable is the ERAP goal</a:t>
            </a:r>
          </a:p>
        </p:txBody>
      </p:sp>
      <p:pic>
        <p:nvPicPr>
          <p:cNvPr id="7" name="Content Placeholder 6" descr="Text&#10;&#10;Description automatically generated">
            <a:extLst>
              <a:ext uri="{FF2B5EF4-FFF2-40B4-BE49-F238E27FC236}">
                <a16:creationId xmlns:a16="http://schemas.microsoft.com/office/drawing/2014/main" id="{DA9FDCD0-DE21-4AD6-B98C-6A0081818B3B}"/>
              </a:ext>
            </a:extLst>
          </p:cNvPr>
          <p:cNvPicPr>
            <a:picLocks noChangeAspect="1"/>
          </p:cNvPicPr>
          <p:nvPr/>
        </p:nvPicPr>
        <p:blipFill rotWithShape="1">
          <a:blip r:embed="rId2"/>
          <a:srcRect t="4562" r="-2" b="5318"/>
          <a:stretch/>
        </p:blipFill>
        <p:spPr>
          <a:xfrm>
            <a:off x="1155556" y="637762"/>
            <a:ext cx="9889765" cy="3579308"/>
          </a:xfrm>
          <a:prstGeom prst="rect">
            <a:avLst/>
          </a:prstGeom>
        </p:spPr>
      </p:pic>
      <p:sp>
        <p:nvSpPr>
          <p:cNvPr id="62" name="Rectangle 61">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40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614552-0F58-4BBF-B135-ED06EFA23438}"/>
              </a:ext>
            </a:extLst>
          </p:cNvPr>
          <p:cNvSpPr/>
          <p:nvPr/>
        </p:nvSpPr>
        <p:spPr>
          <a:xfrm>
            <a:off x="0" y="0"/>
            <a:ext cx="12192000" cy="1191491"/>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833E71-9423-4CCF-AD93-FA7AE8F900FF}"/>
              </a:ext>
            </a:extLst>
          </p:cNvPr>
          <p:cNvSpPr>
            <a:spLocks noGrp="1"/>
          </p:cNvSpPr>
          <p:nvPr>
            <p:ph type="title"/>
          </p:nvPr>
        </p:nvSpPr>
        <p:spPr>
          <a:xfrm>
            <a:off x="990610" y="-41132"/>
            <a:ext cx="10515600" cy="1325563"/>
          </a:xfrm>
        </p:spPr>
        <p:txBody>
          <a:bodyPr/>
          <a:lstStyle/>
          <a:p>
            <a:r>
              <a:rPr lang="en-US" b="1" dirty="0">
                <a:solidFill>
                  <a:schemeClr val="bg1"/>
                </a:solidFill>
              </a:rPr>
              <a:t>End of Program – Landlords and Homeowners</a:t>
            </a:r>
          </a:p>
        </p:txBody>
      </p:sp>
      <p:sp>
        <p:nvSpPr>
          <p:cNvPr id="6" name="Content Placeholder 2">
            <a:extLst>
              <a:ext uri="{FF2B5EF4-FFF2-40B4-BE49-F238E27FC236}">
                <a16:creationId xmlns:a16="http://schemas.microsoft.com/office/drawing/2014/main" id="{C31A7B00-342E-42C8-B9AE-CC38D576C3BA}"/>
              </a:ext>
            </a:extLst>
          </p:cNvPr>
          <p:cNvSpPr txBox="1">
            <a:spLocks/>
          </p:cNvSpPr>
          <p:nvPr/>
        </p:nvSpPr>
        <p:spPr>
          <a:xfrm>
            <a:off x="803565" y="1928813"/>
            <a:ext cx="4876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5C8727"/>
                </a:solidFill>
              </a:rPr>
              <a:t>Landlords and Homeowner</a:t>
            </a:r>
            <a:endParaRPr lang="en-US" dirty="0"/>
          </a:p>
          <a:p>
            <a:pPr marL="0" indent="0">
              <a:buNone/>
            </a:pPr>
            <a:r>
              <a:rPr lang="en-US" dirty="0"/>
              <a:t>California Mortgage Relief Program</a:t>
            </a:r>
          </a:p>
          <a:p>
            <a:pPr marL="0" indent="0">
              <a:buNone/>
            </a:pPr>
            <a:r>
              <a:rPr lang="en-US" dirty="0"/>
              <a:t>Emergency Mortgage Assistance (EMAP)</a:t>
            </a:r>
          </a:p>
          <a:p>
            <a:pPr marL="0" indent="0">
              <a:buNone/>
            </a:pPr>
            <a:r>
              <a:rPr lang="en-US" dirty="0"/>
              <a:t>HERA</a:t>
            </a:r>
          </a:p>
          <a:p>
            <a:pPr marL="0" indent="0">
              <a:buNone/>
            </a:pPr>
            <a:r>
              <a:rPr lang="en-US" dirty="0"/>
              <a:t>Small Claims </a:t>
            </a:r>
          </a:p>
          <a:p>
            <a:pPr marL="0" indent="0">
              <a:buNone/>
            </a:pPr>
            <a:endParaRPr lang="en-US" dirty="0"/>
          </a:p>
          <a:p>
            <a:pPr marL="0" indent="0">
              <a:buNone/>
            </a:pPr>
            <a:endParaRPr lang="en-US" dirty="0"/>
          </a:p>
          <a:p>
            <a:pPr lvl="1"/>
            <a:endParaRPr lang="en-US" dirty="0"/>
          </a:p>
        </p:txBody>
      </p:sp>
      <p:pic>
        <p:nvPicPr>
          <p:cNvPr id="13" name="Picture 12">
            <a:extLst>
              <a:ext uri="{FF2B5EF4-FFF2-40B4-BE49-F238E27FC236}">
                <a16:creationId xmlns:a16="http://schemas.microsoft.com/office/drawing/2014/main" id="{AB9C61AD-8EA5-4FAF-9576-FAC89AD6A047}"/>
              </a:ext>
            </a:extLst>
          </p:cNvPr>
          <p:cNvPicPr>
            <a:picLocks noChangeAspect="1"/>
          </p:cNvPicPr>
          <p:nvPr/>
        </p:nvPicPr>
        <p:blipFill>
          <a:blip r:embed="rId2"/>
          <a:stretch>
            <a:fillRect/>
          </a:stretch>
        </p:blipFill>
        <p:spPr>
          <a:xfrm>
            <a:off x="6511637" y="2762290"/>
            <a:ext cx="4063349" cy="2261675"/>
          </a:xfrm>
          <a:prstGeom prst="rect">
            <a:avLst/>
          </a:prstGeom>
        </p:spPr>
      </p:pic>
      <p:sp>
        <p:nvSpPr>
          <p:cNvPr id="12" name="Rectangle 11">
            <a:extLst>
              <a:ext uri="{FF2B5EF4-FFF2-40B4-BE49-F238E27FC236}">
                <a16:creationId xmlns:a16="http://schemas.microsoft.com/office/drawing/2014/main" id="{C02C7F19-15F6-4EFA-8A3B-F353C88AB21E}"/>
              </a:ext>
            </a:extLst>
          </p:cNvPr>
          <p:cNvSpPr/>
          <p:nvPr/>
        </p:nvSpPr>
        <p:spPr>
          <a:xfrm>
            <a:off x="0" y="6594764"/>
            <a:ext cx="12192000" cy="263236"/>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791AD4CD-4979-4C4A-9A2D-0C52AFFF3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40" y="5899514"/>
            <a:ext cx="1033258" cy="563595"/>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0BEB3F25-D0B8-4047-BA05-03EBCB4B6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393" y="5901289"/>
            <a:ext cx="667025" cy="628909"/>
          </a:xfrm>
          <a:prstGeom prst="rect">
            <a:avLst/>
          </a:prstGeom>
        </p:spPr>
      </p:pic>
    </p:spTree>
    <p:extLst>
      <p:ext uri="{BB962C8B-B14F-4D97-AF65-F5344CB8AC3E}">
        <p14:creationId xmlns:p14="http://schemas.microsoft.com/office/powerpoint/2010/main" val="194746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ABDE94-6980-4142-993D-15404D560203}"/>
              </a:ext>
            </a:extLst>
          </p:cNvPr>
          <p:cNvSpPr>
            <a:spLocks noGrp="1"/>
          </p:cNvSpPr>
          <p:nvPr>
            <p:ph idx="1"/>
          </p:nvPr>
        </p:nvSpPr>
        <p:spPr>
          <a:xfrm>
            <a:off x="2214391" y="1354353"/>
            <a:ext cx="8014855" cy="1325563"/>
          </a:xfrm>
        </p:spPr>
        <p:txBody>
          <a:bodyPr/>
          <a:lstStyle/>
          <a:p>
            <a:pPr marL="0" indent="0">
              <a:buNone/>
            </a:pPr>
            <a:endParaRPr lang="en-US" sz="3200" dirty="0">
              <a:solidFill>
                <a:srgbClr val="5C8727"/>
              </a:solidFill>
            </a:endParaRPr>
          </a:p>
          <a:p>
            <a:pPr marL="0" indent="0">
              <a:buNone/>
            </a:pPr>
            <a:r>
              <a:rPr lang="en-US" sz="4000" dirty="0">
                <a:solidFill>
                  <a:srgbClr val="5C8727"/>
                </a:solidFill>
              </a:rPr>
              <a:t>Alameda County Housing Secure</a:t>
            </a:r>
          </a:p>
        </p:txBody>
      </p:sp>
      <p:sp>
        <p:nvSpPr>
          <p:cNvPr id="5" name="Rectangle 4">
            <a:extLst>
              <a:ext uri="{FF2B5EF4-FFF2-40B4-BE49-F238E27FC236}">
                <a16:creationId xmlns:a16="http://schemas.microsoft.com/office/drawing/2014/main" id="{0A614552-0F58-4BBF-B135-ED06EFA23438}"/>
              </a:ext>
            </a:extLst>
          </p:cNvPr>
          <p:cNvSpPr/>
          <p:nvPr/>
        </p:nvSpPr>
        <p:spPr>
          <a:xfrm>
            <a:off x="0" y="0"/>
            <a:ext cx="12192000" cy="1191491"/>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833E71-9423-4CCF-AD93-FA7AE8F900FF}"/>
              </a:ext>
            </a:extLst>
          </p:cNvPr>
          <p:cNvSpPr>
            <a:spLocks noGrp="1"/>
          </p:cNvSpPr>
          <p:nvPr>
            <p:ph type="title"/>
          </p:nvPr>
        </p:nvSpPr>
        <p:spPr>
          <a:xfrm>
            <a:off x="694984" y="-11619"/>
            <a:ext cx="10515600" cy="1325563"/>
          </a:xfrm>
        </p:spPr>
        <p:txBody>
          <a:bodyPr/>
          <a:lstStyle/>
          <a:p>
            <a:r>
              <a:rPr lang="en-US" b="1" dirty="0">
                <a:solidFill>
                  <a:schemeClr val="bg1"/>
                </a:solidFill>
              </a:rPr>
              <a:t>End of Program – Tenants</a:t>
            </a:r>
          </a:p>
        </p:txBody>
      </p:sp>
      <p:pic>
        <p:nvPicPr>
          <p:cNvPr id="15" name="Picture 14">
            <a:extLst>
              <a:ext uri="{FF2B5EF4-FFF2-40B4-BE49-F238E27FC236}">
                <a16:creationId xmlns:a16="http://schemas.microsoft.com/office/drawing/2014/main" id="{C1871A90-E21B-4A8C-B9D1-4382458B0D99}"/>
              </a:ext>
            </a:extLst>
          </p:cNvPr>
          <p:cNvPicPr>
            <a:picLocks noChangeAspect="1"/>
          </p:cNvPicPr>
          <p:nvPr/>
        </p:nvPicPr>
        <p:blipFill>
          <a:blip r:embed="rId2"/>
          <a:stretch>
            <a:fillRect/>
          </a:stretch>
        </p:blipFill>
        <p:spPr>
          <a:xfrm>
            <a:off x="694984" y="2992509"/>
            <a:ext cx="11053671" cy="2936874"/>
          </a:xfrm>
          <a:prstGeom prst="rect">
            <a:avLst/>
          </a:prstGeom>
        </p:spPr>
      </p:pic>
      <p:sp>
        <p:nvSpPr>
          <p:cNvPr id="16" name="Rectangle 15">
            <a:extLst>
              <a:ext uri="{FF2B5EF4-FFF2-40B4-BE49-F238E27FC236}">
                <a16:creationId xmlns:a16="http://schemas.microsoft.com/office/drawing/2014/main" id="{F335C974-4CED-4565-9137-D76A9C6C563A}"/>
              </a:ext>
            </a:extLst>
          </p:cNvPr>
          <p:cNvSpPr/>
          <p:nvPr/>
        </p:nvSpPr>
        <p:spPr>
          <a:xfrm>
            <a:off x="0" y="6594764"/>
            <a:ext cx="12192000" cy="263236"/>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03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ED774E-3CEB-4717-8795-A7ED55DBE35A}"/>
              </a:ext>
            </a:extLst>
          </p:cNvPr>
          <p:cNvSpPr/>
          <p:nvPr/>
        </p:nvSpPr>
        <p:spPr>
          <a:xfrm>
            <a:off x="0" y="0"/>
            <a:ext cx="12192000" cy="1398370"/>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39596A-5823-4AD4-A53F-0CA108E8E35D}"/>
              </a:ext>
            </a:extLst>
          </p:cNvPr>
          <p:cNvSpPr>
            <a:spLocks noGrp="1"/>
          </p:cNvSpPr>
          <p:nvPr>
            <p:ph type="title"/>
          </p:nvPr>
        </p:nvSpPr>
        <p:spPr>
          <a:xfrm>
            <a:off x="1252190" y="36403"/>
            <a:ext cx="10515600" cy="1325563"/>
          </a:xfrm>
        </p:spPr>
        <p:txBody>
          <a:bodyPr/>
          <a:lstStyle/>
          <a:p>
            <a:r>
              <a:rPr lang="en-US" dirty="0">
                <a:solidFill>
                  <a:schemeClr val="bg1"/>
                </a:solidFill>
              </a:rPr>
              <a:t>County-wide Data as of 3/28/22</a:t>
            </a:r>
          </a:p>
        </p:txBody>
      </p:sp>
      <p:graphicFrame>
        <p:nvGraphicFramePr>
          <p:cNvPr id="4" name="Content Placeholder 3">
            <a:extLst>
              <a:ext uri="{FF2B5EF4-FFF2-40B4-BE49-F238E27FC236}">
                <a16:creationId xmlns:a16="http://schemas.microsoft.com/office/drawing/2014/main" id="{2D2389B3-EB72-4D49-A942-FD02B2154E09}"/>
              </a:ext>
            </a:extLst>
          </p:cNvPr>
          <p:cNvGraphicFramePr>
            <a:graphicFrameLocks noGrp="1"/>
          </p:cNvGraphicFramePr>
          <p:nvPr>
            <p:ph idx="1"/>
            <p:extLst>
              <p:ext uri="{D42A27DB-BD31-4B8C-83A1-F6EECF244321}">
                <p14:modId xmlns:p14="http://schemas.microsoft.com/office/powerpoint/2010/main" val="2169286896"/>
              </p:ext>
            </p:extLst>
          </p:nvPr>
        </p:nvGraphicFramePr>
        <p:xfrm>
          <a:off x="838200" y="177135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9D616CD-C833-43B3-B956-5AB75E1D5A2C}"/>
              </a:ext>
            </a:extLst>
          </p:cNvPr>
          <p:cNvSpPr txBox="1"/>
          <p:nvPr/>
        </p:nvSpPr>
        <p:spPr>
          <a:xfrm>
            <a:off x="5182424" y="6295636"/>
            <a:ext cx="4299625" cy="369332"/>
          </a:xfrm>
          <a:prstGeom prst="rect">
            <a:avLst/>
          </a:prstGeom>
          <a:noFill/>
        </p:spPr>
        <p:txBody>
          <a:bodyPr wrap="square" rtlCol="0">
            <a:spAutoFit/>
          </a:bodyPr>
          <a:lstStyle/>
          <a:p>
            <a:r>
              <a:rPr lang="en-US" dirty="0">
                <a:solidFill>
                  <a:schemeClr val="bg2">
                    <a:lumMod val="75000"/>
                  </a:schemeClr>
                </a:solidFill>
              </a:rPr>
              <a:t>*auto-calculated, amount may be lower</a:t>
            </a:r>
          </a:p>
        </p:txBody>
      </p:sp>
      <p:pic>
        <p:nvPicPr>
          <p:cNvPr id="7" name="Picture 6" descr="A picture containing text, clipart&#10;&#10;Description automatically generated">
            <a:extLst>
              <a:ext uri="{FF2B5EF4-FFF2-40B4-BE49-F238E27FC236}">
                <a16:creationId xmlns:a16="http://schemas.microsoft.com/office/drawing/2014/main" id="{DC9F773D-B299-4D31-9870-8293975406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8412" y="6189186"/>
            <a:ext cx="1067425" cy="582232"/>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DF67762C-FB87-4095-B961-862FBFD6EE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0105" y="6066857"/>
            <a:ext cx="747262" cy="704561"/>
          </a:xfrm>
          <a:prstGeom prst="rect">
            <a:avLst/>
          </a:prstGeom>
        </p:spPr>
      </p:pic>
    </p:spTree>
    <p:extLst>
      <p:ext uri="{BB962C8B-B14F-4D97-AF65-F5344CB8AC3E}">
        <p14:creationId xmlns:p14="http://schemas.microsoft.com/office/powerpoint/2010/main" val="360064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267DA-A7A8-4927-ABC1-6296639FDCDB}"/>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cs typeface="Calibri Light"/>
              </a:rPr>
              <a:t>Questions</a:t>
            </a:r>
            <a:endParaRPr lang="en-US" sz="4000">
              <a:solidFill>
                <a:schemeClr val="tx2"/>
              </a:solidFill>
            </a:endParaRPr>
          </a:p>
        </p:txBody>
      </p:sp>
      <p:sp>
        <p:nvSpPr>
          <p:cNvPr id="3" name="Subtitle 2">
            <a:extLst>
              <a:ext uri="{FF2B5EF4-FFF2-40B4-BE49-F238E27FC236}">
                <a16:creationId xmlns:a16="http://schemas.microsoft.com/office/drawing/2014/main" id="{273F540F-7A64-4D2C-B4D3-9ABF2E272F7A}"/>
              </a:ext>
            </a:extLst>
          </p:cNvPr>
          <p:cNvSpPr>
            <a:spLocks noGrp="1"/>
          </p:cNvSpPr>
          <p:nvPr>
            <p:ph type="subTitle" idx="1"/>
          </p:nvPr>
        </p:nvSpPr>
        <p:spPr>
          <a:xfrm>
            <a:off x="6590966" y="3428999"/>
            <a:ext cx="4805691" cy="838831"/>
          </a:xfrm>
        </p:spPr>
        <p:txBody>
          <a:bodyPr anchor="b">
            <a:normAutofit/>
          </a:bodyPr>
          <a:lstStyle/>
          <a:p>
            <a:pPr algn="l"/>
            <a:endParaRPr lang="en-US" sz="2000">
              <a:solidFill>
                <a:schemeClr val="tx2"/>
              </a:solidFill>
            </a:endParaRPr>
          </a:p>
        </p:txBody>
      </p:sp>
      <p:pic>
        <p:nvPicPr>
          <p:cNvPr id="7" name="Graphic 6" descr="Help">
            <a:extLst>
              <a:ext uri="{FF2B5EF4-FFF2-40B4-BE49-F238E27FC236}">
                <a16:creationId xmlns:a16="http://schemas.microsoft.com/office/drawing/2014/main" id="{A70F9403-0BFB-49A6-A0A6-8A285B4187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94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A6546E8E-89CE-4417-BDBA-0AE266052075}"/>
              </a:ext>
            </a:extLst>
          </p:cNvPr>
          <p:cNvGraphicFramePr>
            <a:graphicFrameLocks noGrp="1"/>
          </p:cNvGraphicFramePr>
          <p:nvPr>
            <p:ph idx="1"/>
            <p:extLst>
              <p:ext uri="{D42A27DB-BD31-4B8C-83A1-F6EECF244321}">
                <p14:modId xmlns:p14="http://schemas.microsoft.com/office/powerpoint/2010/main" val="554660014"/>
              </p:ext>
            </p:extLst>
          </p:nvPr>
        </p:nvGraphicFramePr>
        <p:xfrm>
          <a:off x="346364" y="831273"/>
          <a:ext cx="11374581" cy="5195454"/>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a16="http://schemas.microsoft.com/office/drawing/2014/main" id="{220DF24F-6039-4F4E-B555-5E54024A0761}"/>
              </a:ext>
            </a:extLst>
          </p:cNvPr>
          <p:cNvSpPr txBox="1"/>
          <p:nvPr/>
        </p:nvSpPr>
        <p:spPr>
          <a:xfrm>
            <a:off x="1677898" y="4538159"/>
            <a:ext cx="678095" cy="261610"/>
          </a:xfrm>
          <a:prstGeom prst="rect">
            <a:avLst/>
          </a:prstGeom>
          <a:noFill/>
        </p:spPr>
        <p:txBody>
          <a:bodyPr wrap="square" rtlCol="0">
            <a:spAutoFit/>
          </a:bodyPr>
          <a:lstStyle/>
          <a:p>
            <a:r>
              <a:rPr lang="en-US" sz="1100" dirty="0">
                <a:solidFill>
                  <a:srgbClr val="996600"/>
                </a:solidFill>
              </a:rPr>
              <a:t>$682k</a:t>
            </a:r>
          </a:p>
        </p:txBody>
      </p:sp>
      <p:sp>
        <p:nvSpPr>
          <p:cNvPr id="50" name="TextBox 49">
            <a:extLst>
              <a:ext uri="{FF2B5EF4-FFF2-40B4-BE49-F238E27FC236}">
                <a16:creationId xmlns:a16="http://schemas.microsoft.com/office/drawing/2014/main" id="{F0885B7A-288C-48CB-B868-0F7B877F2D8D}"/>
              </a:ext>
            </a:extLst>
          </p:cNvPr>
          <p:cNvSpPr txBox="1"/>
          <p:nvPr/>
        </p:nvSpPr>
        <p:spPr>
          <a:xfrm>
            <a:off x="2677404" y="4144118"/>
            <a:ext cx="678095" cy="261610"/>
          </a:xfrm>
          <a:prstGeom prst="rect">
            <a:avLst/>
          </a:prstGeom>
          <a:noFill/>
        </p:spPr>
        <p:txBody>
          <a:bodyPr wrap="square" rtlCol="0">
            <a:spAutoFit/>
          </a:bodyPr>
          <a:lstStyle/>
          <a:p>
            <a:r>
              <a:rPr lang="en-US" sz="1100" dirty="0">
                <a:solidFill>
                  <a:srgbClr val="996600"/>
                </a:solidFill>
              </a:rPr>
              <a:t>$2.7M</a:t>
            </a:r>
          </a:p>
        </p:txBody>
      </p:sp>
      <p:sp>
        <p:nvSpPr>
          <p:cNvPr id="53" name="Rectangle 52">
            <a:extLst>
              <a:ext uri="{FF2B5EF4-FFF2-40B4-BE49-F238E27FC236}">
                <a16:creationId xmlns:a16="http://schemas.microsoft.com/office/drawing/2014/main" id="{763412A9-2AF4-4198-B5F8-45DB7C2F4D56}"/>
              </a:ext>
            </a:extLst>
          </p:cNvPr>
          <p:cNvSpPr/>
          <p:nvPr/>
        </p:nvSpPr>
        <p:spPr>
          <a:xfrm>
            <a:off x="0" y="-1"/>
            <a:ext cx="12192000" cy="1191491"/>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FAB3478-6CB6-4123-8A93-208C05929335}"/>
              </a:ext>
            </a:extLst>
          </p:cNvPr>
          <p:cNvSpPr/>
          <p:nvPr/>
        </p:nvSpPr>
        <p:spPr>
          <a:xfrm>
            <a:off x="0" y="6594764"/>
            <a:ext cx="12192000" cy="263236"/>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descr="Icon&#10;&#10;Description automatically generated with medium confidence">
            <a:extLst>
              <a:ext uri="{FF2B5EF4-FFF2-40B4-BE49-F238E27FC236}">
                <a16:creationId xmlns:a16="http://schemas.microsoft.com/office/drawing/2014/main" id="{CC80F888-51EF-46F2-9F58-B4A26FA54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393" y="5901289"/>
            <a:ext cx="667025" cy="628909"/>
          </a:xfrm>
          <a:prstGeom prst="rect">
            <a:avLst/>
          </a:prstGeom>
        </p:spPr>
      </p:pic>
      <p:pic>
        <p:nvPicPr>
          <p:cNvPr id="56" name="Picture 55" descr="A picture containing text, clipart&#10;&#10;Description automatically generated">
            <a:extLst>
              <a:ext uri="{FF2B5EF4-FFF2-40B4-BE49-F238E27FC236}">
                <a16:creationId xmlns:a16="http://schemas.microsoft.com/office/drawing/2014/main" id="{675DE69D-B582-4800-8A4F-A0ED8D23A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40" y="5899514"/>
            <a:ext cx="1033258" cy="563595"/>
          </a:xfrm>
          <a:prstGeom prst="rect">
            <a:avLst/>
          </a:prstGeom>
        </p:spPr>
      </p:pic>
      <p:sp>
        <p:nvSpPr>
          <p:cNvPr id="57" name="TextBox 56">
            <a:extLst>
              <a:ext uri="{FF2B5EF4-FFF2-40B4-BE49-F238E27FC236}">
                <a16:creationId xmlns:a16="http://schemas.microsoft.com/office/drawing/2014/main" id="{1B8436AB-D69A-4294-AABA-CD7553BDC062}"/>
              </a:ext>
            </a:extLst>
          </p:cNvPr>
          <p:cNvSpPr txBox="1"/>
          <p:nvPr/>
        </p:nvSpPr>
        <p:spPr>
          <a:xfrm>
            <a:off x="2016945" y="315557"/>
            <a:ext cx="7016219" cy="646331"/>
          </a:xfrm>
          <a:prstGeom prst="rect">
            <a:avLst/>
          </a:prstGeom>
          <a:noFill/>
        </p:spPr>
        <p:txBody>
          <a:bodyPr wrap="square" rtlCol="0">
            <a:spAutoFit/>
          </a:bodyPr>
          <a:lstStyle/>
          <a:p>
            <a:r>
              <a:rPr lang="en-US" sz="3600" b="1" dirty="0">
                <a:solidFill>
                  <a:schemeClr val="bg1"/>
                </a:solidFill>
              </a:rPr>
              <a:t>Approved Disbursements by Month</a:t>
            </a:r>
          </a:p>
        </p:txBody>
      </p:sp>
    </p:spTree>
    <p:extLst>
      <p:ext uri="{BB962C8B-B14F-4D97-AF65-F5344CB8AC3E}">
        <p14:creationId xmlns:p14="http://schemas.microsoft.com/office/powerpoint/2010/main" val="188255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63412A9-2AF4-4198-B5F8-45DB7C2F4D56}"/>
              </a:ext>
            </a:extLst>
          </p:cNvPr>
          <p:cNvSpPr/>
          <p:nvPr/>
        </p:nvSpPr>
        <p:spPr>
          <a:xfrm>
            <a:off x="0" y="-1"/>
            <a:ext cx="12192000" cy="1191491"/>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Reallocated Funds </a:t>
            </a:r>
            <a:endParaRPr lang="en-US" sz="3200" dirty="0"/>
          </a:p>
        </p:txBody>
      </p:sp>
      <p:sp>
        <p:nvSpPr>
          <p:cNvPr id="54" name="Rectangle 53">
            <a:extLst>
              <a:ext uri="{FF2B5EF4-FFF2-40B4-BE49-F238E27FC236}">
                <a16:creationId xmlns:a16="http://schemas.microsoft.com/office/drawing/2014/main" id="{4FAB3478-6CB6-4123-8A93-208C05929335}"/>
              </a:ext>
            </a:extLst>
          </p:cNvPr>
          <p:cNvSpPr/>
          <p:nvPr/>
        </p:nvSpPr>
        <p:spPr>
          <a:xfrm>
            <a:off x="0" y="6594764"/>
            <a:ext cx="12192000" cy="263236"/>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descr="Icon&#10;&#10;Description automatically generated with medium confidence">
            <a:extLst>
              <a:ext uri="{FF2B5EF4-FFF2-40B4-BE49-F238E27FC236}">
                <a16:creationId xmlns:a16="http://schemas.microsoft.com/office/drawing/2014/main" id="{CC80F888-51EF-46F2-9F58-B4A26FA54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393" y="5901289"/>
            <a:ext cx="667025" cy="628909"/>
          </a:xfrm>
          <a:prstGeom prst="rect">
            <a:avLst/>
          </a:prstGeom>
        </p:spPr>
      </p:pic>
      <p:pic>
        <p:nvPicPr>
          <p:cNvPr id="56" name="Picture 55" descr="A picture containing text, clipart&#10;&#10;Description automatically generated">
            <a:extLst>
              <a:ext uri="{FF2B5EF4-FFF2-40B4-BE49-F238E27FC236}">
                <a16:creationId xmlns:a16="http://schemas.microsoft.com/office/drawing/2014/main" id="{675DE69D-B582-4800-8A4F-A0ED8D23A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40" y="5899514"/>
            <a:ext cx="1033258" cy="563595"/>
          </a:xfrm>
          <a:prstGeom prst="rect">
            <a:avLst/>
          </a:prstGeom>
        </p:spPr>
      </p:pic>
      <p:sp>
        <p:nvSpPr>
          <p:cNvPr id="3" name="Content Placeholder 2">
            <a:extLst>
              <a:ext uri="{FF2B5EF4-FFF2-40B4-BE49-F238E27FC236}">
                <a16:creationId xmlns:a16="http://schemas.microsoft.com/office/drawing/2014/main" id="{D7E113E2-938B-4096-8B3B-CA199B708A88}"/>
              </a:ext>
            </a:extLst>
          </p:cNvPr>
          <p:cNvSpPr>
            <a:spLocks noGrp="1"/>
          </p:cNvSpPr>
          <p:nvPr>
            <p:ph idx="1"/>
          </p:nvPr>
        </p:nvSpPr>
        <p:spPr>
          <a:xfrm>
            <a:off x="675611" y="2937164"/>
            <a:ext cx="10840778" cy="2830695"/>
          </a:xfrm>
        </p:spPr>
        <p:txBody>
          <a:bodyPr>
            <a:normAutofit/>
          </a:bodyPr>
          <a:lstStyle/>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endParaRPr lang="en-US" dirty="0"/>
          </a:p>
        </p:txBody>
      </p:sp>
      <p:sp>
        <p:nvSpPr>
          <p:cNvPr id="12" name="TextBox 11">
            <a:extLst>
              <a:ext uri="{FF2B5EF4-FFF2-40B4-BE49-F238E27FC236}">
                <a16:creationId xmlns:a16="http://schemas.microsoft.com/office/drawing/2014/main" id="{F6F0F3E7-89F5-4E8C-80EA-0CE5F43F207E}"/>
              </a:ext>
            </a:extLst>
          </p:cNvPr>
          <p:cNvSpPr txBox="1"/>
          <p:nvPr/>
        </p:nvSpPr>
        <p:spPr>
          <a:xfrm>
            <a:off x="675612" y="1560343"/>
            <a:ext cx="11059188" cy="3170099"/>
          </a:xfrm>
          <a:prstGeom prst="rect">
            <a:avLst/>
          </a:prstGeom>
          <a:noFill/>
        </p:spPr>
        <p:txBody>
          <a:bodyPr wrap="square" lIns="91440" tIns="45720" rIns="91440" bIns="45720" rtlCol="0" anchor="t">
            <a:spAutoFit/>
          </a:bodyPr>
          <a:lstStyle/>
          <a:p>
            <a:pPr marL="571500" marR="0" indent="-571500">
              <a:spcBef>
                <a:spcPts val="0"/>
              </a:spcBef>
              <a:spcAft>
                <a:spcPts val="0"/>
              </a:spcAft>
              <a:buFont typeface="Arial" panose="020B0604020202020204" pitchFamily="34" charset="0"/>
              <a:buChar char="•"/>
            </a:pPr>
            <a:r>
              <a:rPr lang="en-US" sz="4000" dirty="0">
                <a:solidFill>
                  <a:srgbClr val="5C8727"/>
                </a:solidFill>
                <a:latin typeface="Calibri" panose="020F0502020204030204" pitchFamily="34" charset="0"/>
                <a:ea typeface="Calibri" panose="020F0502020204030204" pitchFamily="34" charset="0"/>
              </a:rPr>
              <a:t>Two reallocation rounds so far</a:t>
            </a:r>
          </a:p>
          <a:p>
            <a:pPr marL="1028700" lvl="1" indent="-571500">
              <a:buFont typeface="Arial" panose="020B0604020202020204" pitchFamily="34" charset="0"/>
              <a:buChar char="•"/>
            </a:pPr>
            <a:r>
              <a:rPr lang="en-US" sz="4000" dirty="0">
                <a:solidFill>
                  <a:srgbClr val="5C8727"/>
                </a:solidFill>
                <a:latin typeface="Calibri" panose="020F0502020204030204" pitchFamily="34" charset="0"/>
                <a:ea typeface="Calibri" panose="020F0502020204030204" pitchFamily="34" charset="0"/>
              </a:rPr>
              <a:t>first round intrastate</a:t>
            </a:r>
          </a:p>
          <a:p>
            <a:pPr marL="1028700" lvl="1" indent="-571500">
              <a:buFont typeface="Arial" panose="020B0604020202020204" pitchFamily="34" charset="0"/>
              <a:buChar char="•"/>
            </a:pPr>
            <a:r>
              <a:rPr lang="en-US" sz="4000" dirty="0">
                <a:solidFill>
                  <a:srgbClr val="5C8727"/>
                </a:solidFill>
                <a:latin typeface="Calibri" panose="020F0502020204030204" pitchFamily="34" charset="0"/>
                <a:ea typeface="Calibri" panose="020F0502020204030204" pitchFamily="34" charset="0"/>
              </a:rPr>
              <a:t>Fremont successful in second round</a:t>
            </a:r>
          </a:p>
          <a:p>
            <a:pPr marL="571500" marR="0" indent="-571500">
              <a:spcBef>
                <a:spcPts val="0"/>
              </a:spcBef>
              <a:spcAft>
                <a:spcPts val="0"/>
              </a:spcAft>
              <a:buFont typeface="Arial" panose="020B0604020202020204" pitchFamily="34" charset="0"/>
              <a:buChar char="•"/>
            </a:pPr>
            <a:r>
              <a:rPr lang="en-US" sz="4000" dirty="0">
                <a:solidFill>
                  <a:srgbClr val="5C8727"/>
                </a:solidFill>
                <a:latin typeface="Calibri" panose="020F0502020204030204" pitchFamily="34" charset="0"/>
                <a:ea typeface="Calibri" panose="020F0502020204030204" pitchFamily="34" charset="0"/>
              </a:rPr>
              <a:t>Third round anticipated April/May</a:t>
            </a:r>
          </a:p>
          <a:p>
            <a:pPr marL="571500" marR="0" indent="-571500">
              <a:spcBef>
                <a:spcPts val="0"/>
              </a:spcBef>
              <a:spcAft>
                <a:spcPts val="0"/>
              </a:spcAft>
              <a:buFont typeface="Arial" panose="020B0604020202020204" pitchFamily="34" charset="0"/>
              <a:buChar char="•"/>
            </a:pPr>
            <a:r>
              <a:rPr lang="en-US" sz="4000" dirty="0">
                <a:solidFill>
                  <a:srgbClr val="5C8727"/>
                </a:solidFill>
                <a:effectLst/>
                <a:latin typeface="Calibri" panose="020F0502020204030204" pitchFamily="34" charset="0"/>
                <a:ea typeface="Calibri" panose="020F0502020204030204" pitchFamily="34" charset="0"/>
              </a:rPr>
              <a:t>State offering forgivable loan to fill gap</a:t>
            </a:r>
          </a:p>
        </p:txBody>
      </p:sp>
    </p:spTree>
    <p:extLst>
      <p:ext uri="{BB962C8B-B14F-4D97-AF65-F5344CB8AC3E}">
        <p14:creationId xmlns:p14="http://schemas.microsoft.com/office/powerpoint/2010/main" val="126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93FB7-09AE-4882-8855-0BD6A2F4C4EF}"/>
              </a:ext>
            </a:extLst>
          </p:cNvPr>
          <p:cNvSpPr>
            <a:spLocks noGrp="1"/>
          </p:cNvSpPr>
          <p:nvPr>
            <p:ph idx="1"/>
          </p:nvPr>
        </p:nvSpPr>
        <p:spPr>
          <a:xfrm>
            <a:off x="921328" y="2221707"/>
            <a:ext cx="3879272" cy="3200400"/>
          </a:xfrm>
        </p:spPr>
        <p:txBody>
          <a:bodyPr>
            <a:normAutofit lnSpcReduction="10000"/>
          </a:bodyPr>
          <a:lstStyle/>
          <a:p>
            <a:endParaRPr lang="en-US" sz="1200" dirty="0"/>
          </a:p>
          <a:p>
            <a:r>
              <a:rPr lang="en-US" sz="2400" dirty="0"/>
              <a:t>Over 70% of funds have gone to tenants with an extremely low income </a:t>
            </a:r>
          </a:p>
          <a:p>
            <a:pPr marL="0" indent="0">
              <a:buNone/>
            </a:pPr>
            <a:endParaRPr lang="en-US" sz="2400" dirty="0"/>
          </a:p>
          <a:p>
            <a:r>
              <a:rPr lang="en-US" sz="2400" dirty="0"/>
              <a:t>We continue to see that our applications mirror our priority of serving those most in need</a:t>
            </a:r>
          </a:p>
          <a:p>
            <a:endParaRPr lang="en-US" dirty="0"/>
          </a:p>
          <a:p>
            <a:endParaRPr lang="en-US" sz="1200" dirty="0"/>
          </a:p>
          <a:p>
            <a:endParaRPr lang="en-US" sz="1200" dirty="0"/>
          </a:p>
          <a:p>
            <a:pPr marL="0" indent="0">
              <a:buNone/>
            </a:pPr>
            <a:endParaRPr lang="en-US" sz="1200" dirty="0"/>
          </a:p>
        </p:txBody>
      </p:sp>
      <p:graphicFrame>
        <p:nvGraphicFramePr>
          <p:cNvPr id="14" name="Chart 13">
            <a:extLst>
              <a:ext uri="{FF2B5EF4-FFF2-40B4-BE49-F238E27FC236}">
                <a16:creationId xmlns:a16="http://schemas.microsoft.com/office/drawing/2014/main" id="{268B79DD-22EC-4509-914F-7EADD6FD37BE}"/>
              </a:ext>
            </a:extLst>
          </p:cNvPr>
          <p:cNvGraphicFramePr/>
          <p:nvPr>
            <p:extLst>
              <p:ext uri="{D42A27DB-BD31-4B8C-83A1-F6EECF244321}">
                <p14:modId xmlns:p14="http://schemas.microsoft.com/office/powerpoint/2010/main" val="152504507"/>
              </p:ext>
            </p:extLst>
          </p:nvPr>
        </p:nvGraphicFramePr>
        <p:xfrm>
          <a:off x="3366655" y="1330470"/>
          <a:ext cx="8423563" cy="494347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9E95A672-706C-4B1D-983E-AEC9651C33A4}"/>
              </a:ext>
            </a:extLst>
          </p:cNvPr>
          <p:cNvSpPr/>
          <p:nvPr/>
        </p:nvSpPr>
        <p:spPr>
          <a:xfrm>
            <a:off x="0" y="-1731"/>
            <a:ext cx="12192000" cy="1191491"/>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E4D289-BCA3-46AE-87F4-3BCE8EDC169D}"/>
              </a:ext>
            </a:extLst>
          </p:cNvPr>
          <p:cNvSpPr>
            <a:spLocks noGrp="1"/>
          </p:cNvSpPr>
          <p:nvPr>
            <p:ph type="title"/>
          </p:nvPr>
        </p:nvSpPr>
        <p:spPr>
          <a:xfrm>
            <a:off x="644640" y="-12701"/>
            <a:ext cx="10515600" cy="1330470"/>
          </a:xfrm>
        </p:spPr>
        <p:txBody>
          <a:bodyPr/>
          <a:lstStyle/>
          <a:p>
            <a:r>
              <a:rPr lang="en-US" b="1" dirty="0">
                <a:solidFill>
                  <a:schemeClr val="bg1"/>
                </a:solidFill>
              </a:rPr>
              <a:t>Distribution – income of tenants</a:t>
            </a:r>
          </a:p>
        </p:txBody>
      </p:sp>
      <p:sp>
        <p:nvSpPr>
          <p:cNvPr id="16" name="Rectangle 15">
            <a:extLst>
              <a:ext uri="{FF2B5EF4-FFF2-40B4-BE49-F238E27FC236}">
                <a16:creationId xmlns:a16="http://schemas.microsoft.com/office/drawing/2014/main" id="{6AF49CCC-D0DA-49CD-B8C9-3A640C3BE5A2}"/>
              </a:ext>
            </a:extLst>
          </p:cNvPr>
          <p:cNvSpPr/>
          <p:nvPr/>
        </p:nvSpPr>
        <p:spPr>
          <a:xfrm>
            <a:off x="0" y="6594764"/>
            <a:ext cx="12192000" cy="263236"/>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DFE1A08E-C64D-4A14-AB5E-F279C08A5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40" y="5899514"/>
            <a:ext cx="1033258" cy="563595"/>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67AB73DE-02F0-4049-967F-5DA07B76C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557" y="5834200"/>
            <a:ext cx="667025" cy="628909"/>
          </a:xfrm>
          <a:prstGeom prst="rect">
            <a:avLst/>
          </a:prstGeom>
        </p:spPr>
      </p:pic>
    </p:spTree>
    <p:extLst>
      <p:ext uri="{BB962C8B-B14F-4D97-AF65-F5344CB8AC3E}">
        <p14:creationId xmlns:p14="http://schemas.microsoft.com/office/powerpoint/2010/main" val="270825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D417CE-6205-49D5-8AFE-481CAC6463CD}"/>
              </a:ext>
            </a:extLst>
          </p:cNvPr>
          <p:cNvSpPr>
            <a:spLocks noGrp="1"/>
          </p:cNvSpPr>
          <p:nvPr>
            <p:ph idx="1"/>
          </p:nvPr>
        </p:nvSpPr>
        <p:spPr>
          <a:xfrm>
            <a:off x="8841461" y="2801477"/>
            <a:ext cx="2957945" cy="1487356"/>
          </a:xfrm>
        </p:spPr>
        <p:txBody>
          <a:bodyPr>
            <a:normAutofit/>
          </a:bodyPr>
          <a:lstStyle/>
          <a:p>
            <a:pPr marL="0" indent="0">
              <a:buNone/>
            </a:pPr>
            <a:r>
              <a:rPr lang="en-US" sz="2400" dirty="0"/>
              <a:t>*includes Ashland, Cherryland, Castro Valley, San Lorenzo, Sunol, and Tracy</a:t>
            </a:r>
          </a:p>
        </p:txBody>
      </p:sp>
      <p:sp>
        <p:nvSpPr>
          <p:cNvPr id="4" name="Rectangle 3">
            <a:extLst>
              <a:ext uri="{FF2B5EF4-FFF2-40B4-BE49-F238E27FC236}">
                <a16:creationId xmlns:a16="http://schemas.microsoft.com/office/drawing/2014/main" id="{AAFAB085-B125-469C-8279-2639905F50F7}"/>
              </a:ext>
            </a:extLst>
          </p:cNvPr>
          <p:cNvSpPr/>
          <p:nvPr/>
        </p:nvSpPr>
        <p:spPr>
          <a:xfrm>
            <a:off x="0" y="0"/>
            <a:ext cx="12192000" cy="1191491"/>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7CEBFC-CAA0-4030-B687-7B66176DC9C4}"/>
              </a:ext>
            </a:extLst>
          </p:cNvPr>
          <p:cNvSpPr>
            <a:spLocks noGrp="1"/>
          </p:cNvSpPr>
          <p:nvPr>
            <p:ph type="title"/>
          </p:nvPr>
        </p:nvSpPr>
        <p:spPr>
          <a:xfrm>
            <a:off x="1239982" y="-67037"/>
            <a:ext cx="10515600" cy="1325563"/>
          </a:xfrm>
        </p:spPr>
        <p:txBody>
          <a:bodyPr/>
          <a:lstStyle/>
          <a:p>
            <a:r>
              <a:rPr lang="en-US" b="1" dirty="0">
                <a:solidFill>
                  <a:schemeClr val="bg1"/>
                </a:solidFill>
              </a:rPr>
              <a:t>Distribution – Where are the funds going?</a:t>
            </a:r>
          </a:p>
        </p:txBody>
      </p:sp>
      <p:pic>
        <p:nvPicPr>
          <p:cNvPr id="7" name="Picture 6">
            <a:extLst>
              <a:ext uri="{FF2B5EF4-FFF2-40B4-BE49-F238E27FC236}">
                <a16:creationId xmlns:a16="http://schemas.microsoft.com/office/drawing/2014/main" id="{47C50769-5CCB-4274-8164-7F4DC81FDD55}"/>
              </a:ext>
            </a:extLst>
          </p:cNvPr>
          <p:cNvPicPr>
            <a:picLocks noChangeAspect="1"/>
          </p:cNvPicPr>
          <p:nvPr/>
        </p:nvPicPr>
        <p:blipFill>
          <a:blip r:embed="rId3"/>
          <a:stretch>
            <a:fillRect/>
          </a:stretch>
        </p:blipFill>
        <p:spPr>
          <a:xfrm>
            <a:off x="392594" y="1566295"/>
            <a:ext cx="8405043" cy="4787734"/>
          </a:xfrm>
          <a:prstGeom prst="rect">
            <a:avLst/>
          </a:prstGeom>
        </p:spPr>
      </p:pic>
      <p:sp>
        <p:nvSpPr>
          <p:cNvPr id="8" name="Rectangle 7">
            <a:extLst>
              <a:ext uri="{FF2B5EF4-FFF2-40B4-BE49-F238E27FC236}">
                <a16:creationId xmlns:a16="http://schemas.microsoft.com/office/drawing/2014/main" id="{641415E8-1082-4539-8A18-58D887447A48}"/>
              </a:ext>
            </a:extLst>
          </p:cNvPr>
          <p:cNvSpPr/>
          <p:nvPr/>
        </p:nvSpPr>
        <p:spPr>
          <a:xfrm>
            <a:off x="0" y="6594764"/>
            <a:ext cx="12192000" cy="263236"/>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clipart&#10;&#10;Description automatically generated">
            <a:extLst>
              <a:ext uri="{FF2B5EF4-FFF2-40B4-BE49-F238E27FC236}">
                <a16:creationId xmlns:a16="http://schemas.microsoft.com/office/drawing/2014/main" id="{79928B6B-8EA4-45D4-BE7F-24D72B84C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7473" y="5965341"/>
            <a:ext cx="1033258" cy="563595"/>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5C9EBEC5-6DAC-4BF4-BED7-DB38C627E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6848" y="5898820"/>
            <a:ext cx="667025" cy="628909"/>
          </a:xfrm>
          <a:prstGeom prst="rect">
            <a:avLst/>
          </a:prstGeom>
        </p:spPr>
      </p:pic>
    </p:spTree>
    <p:extLst>
      <p:ext uri="{BB962C8B-B14F-4D97-AF65-F5344CB8AC3E}">
        <p14:creationId xmlns:p14="http://schemas.microsoft.com/office/powerpoint/2010/main" val="147706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F506-8DD7-4FFB-B973-4C5066B6EEAD}"/>
              </a:ext>
            </a:extLst>
          </p:cNvPr>
          <p:cNvSpPr>
            <a:spLocks noGrp="1"/>
          </p:cNvSpPr>
          <p:nvPr>
            <p:ph type="title"/>
          </p:nvPr>
        </p:nvSpPr>
        <p:spPr/>
        <p:txBody>
          <a:bodyPr/>
          <a:lstStyle/>
          <a:p>
            <a:r>
              <a:rPr lang="en-US">
                <a:cs typeface="Calibri Light"/>
              </a:rPr>
              <a:t>Black, Indigenous or People of Color</a:t>
            </a:r>
            <a:endParaRPr lang="en-US"/>
          </a:p>
        </p:txBody>
      </p:sp>
      <p:sp>
        <p:nvSpPr>
          <p:cNvPr id="3" name="Text Placeholder 2">
            <a:extLst>
              <a:ext uri="{FF2B5EF4-FFF2-40B4-BE49-F238E27FC236}">
                <a16:creationId xmlns:a16="http://schemas.microsoft.com/office/drawing/2014/main" id="{E1C6E266-4A93-4038-A94E-949DA67E3130}"/>
              </a:ext>
            </a:extLst>
          </p:cNvPr>
          <p:cNvSpPr>
            <a:spLocks noGrp="1"/>
          </p:cNvSpPr>
          <p:nvPr>
            <p:ph type="body" idx="1"/>
          </p:nvPr>
        </p:nvSpPr>
        <p:spPr>
          <a:xfrm>
            <a:off x="3135024" y="1397250"/>
            <a:ext cx="5157787" cy="823912"/>
          </a:xfrm>
        </p:spPr>
        <p:txBody>
          <a:bodyPr/>
          <a:lstStyle/>
          <a:p>
            <a:pPr algn="ctr"/>
            <a:r>
              <a:rPr lang="en-US" dirty="0">
                <a:cs typeface="Calibri"/>
              </a:rPr>
              <a:t>66% County-wide</a:t>
            </a:r>
          </a:p>
        </p:txBody>
      </p:sp>
      <p:graphicFrame>
        <p:nvGraphicFramePr>
          <p:cNvPr id="8" name="Chart 7">
            <a:extLst>
              <a:ext uri="{FF2B5EF4-FFF2-40B4-BE49-F238E27FC236}">
                <a16:creationId xmlns:a16="http://schemas.microsoft.com/office/drawing/2014/main" id="{E1236F9D-E59F-4292-A376-471DD755DF57}"/>
              </a:ext>
            </a:extLst>
          </p:cNvPr>
          <p:cNvGraphicFramePr>
            <a:graphicFrameLocks/>
          </p:cNvGraphicFramePr>
          <p:nvPr>
            <p:extLst>
              <p:ext uri="{D42A27DB-BD31-4B8C-83A1-F6EECF244321}">
                <p14:modId xmlns:p14="http://schemas.microsoft.com/office/powerpoint/2010/main" val="3256852119"/>
              </p:ext>
            </p:extLst>
          </p:nvPr>
        </p:nvGraphicFramePr>
        <p:xfrm>
          <a:off x="1898073" y="2355273"/>
          <a:ext cx="7924800" cy="4031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181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4DEF13D-9A44-41E2-A3FF-37669053577C}"/>
              </a:ext>
            </a:extLst>
          </p:cNvPr>
          <p:cNvSpPr>
            <a:spLocks noGrp="1"/>
          </p:cNvSpPr>
          <p:nvPr>
            <p:ph idx="1"/>
          </p:nvPr>
        </p:nvSpPr>
        <p:spPr>
          <a:xfrm>
            <a:off x="218114" y="1381310"/>
            <a:ext cx="4772860" cy="4747779"/>
          </a:xfrm>
        </p:spPr>
        <p:txBody>
          <a:bodyPr vert="horz" lIns="91440" tIns="45720" rIns="91440" bIns="45720" rtlCol="0" anchor="t">
            <a:normAutofit fontScale="92500"/>
          </a:bodyPr>
          <a:lstStyle/>
          <a:p>
            <a:r>
              <a:rPr lang="en-US" sz="2400" dirty="0"/>
              <a:t>AB 2179 vote expected today</a:t>
            </a:r>
          </a:p>
          <a:p>
            <a:r>
              <a:rPr lang="en-US" sz="2400" dirty="0"/>
              <a:t>Extends eviction protections through 6/30/22</a:t>
            </a:r>
          </a:p>
          <a:p>
            <a:r>
              <a:rPr lang="en-US" sz="2400" dirty="0"/>
              <a:t>Preempts jurisdictions from modifying local moratoria until 7/1/22</a:t>
            </a:r>
          </a:p>
          <a:p>
            <a:r>
              <a:rPr lang="en-US" sz="2400" dirty="0"/>
              <a:t>Requires tenants to have pending application by 3/31 to be protected under the State moratorium </a:t>
            </a:r>
          </a:p>
          <a:p>
            <a:r>
              <a:rPr lang="en-US" sz="2400" dirty="0"/>
              <a:t>Alameda County portal remains open and eviction moratorium remains in effect until 60 days after the public health emergency is over</a:t>
            </a:r>
            <a:endParaRPr lang="en-US" sz="2400" dirty="0">
              <a:cs typeface="Calibri"/>
            </a:endParaRPr>
          </a:p>
        </p:txBody>
      </p:sp>
      <p:sp>
        <p:nvSpPr>
          <p:cNvPr id="6" name="Rectangle 5">
            <a:extLst>
              <a:ext uri="{FF2B5EF4-FFF2-40B4-BE49-F238E27FC236}">
                <a16:creationId xmlns:a16="http://schemas.microsoft.com/office/drawing/2014/main" id="{FBCC9925-327D-4F59-A577-05589FEAA202}"/>
              </a:ext>
            </a:extLst>
          </p:cNvPr>
          <p:cNvSpPr/>
          <p:nvPr/>
        </p:nvSpPr>
        <p:spPr>
          <a:xfrm>
            <a:off x="0" y="689"/>
            <a:ext cx="12192000" cy="1191491"/>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99473F-42E9-413C-9DB7-34C6624210E8}"/>
              </a:ext>
            </a:extLst>
          </p:cNvPr>
          <p:cNvSpPr>
            <a:spLocks noGrp="1"/>
          </p:cNvSpPr>
          <p:nvPr>
            <p:ph type="title"/>
          </p:nvPr>
        </p:nvSpPr>
        <p:spPr>
          <a:xfrm>
            <a:off x="1530927" y="-56788"/>
            <a:ext cx="10515600" cy="1306443"/>
          </a:xfrm>
        </p:spPr>
        <p:txBody>
          <a:bodyPr>
            <a:normAutofit/>
          </a:bodyPr>
          <a:lstStyle/>
          <a:p>
            <a:r>
              <a:rPr lang="en-US" sz="4000" dirty="0">
                <a:solidFill>
                  <a:schemeClr val="bg1"/>
                </a:solidFill>
              </a:rPr>
              <a:t>The AC Housing Secure Portal Remains Open</a:t>
            </a:r>
          </a:p>
        </p:txBody>
      </p:sp>
      <p:sp>
        <p:nvSpPr>
          <p:cNvPr id="7" name="Rectangle 6">
            <a:extLst>
              <a:ext uri="{FF2B5EF4-FFF2-40B4-BE49-F238E27FC236}">
                <a16:creationId xmlns:a16="http://schemas.microsoft.com/office/drawing/2014/main" id="{4217C647-87B1-462D-A4A9-EAECE66A5814}"/>
              </a:ext>
            </a:extLst>
          </p:cNvPr>
          <p:cNvSpPr/>
          <p:nvPr/>
        </p:nvSpPr>
        <p:spPr>
          <a:xfrm>
            <a:off x="0" y="6594764"/>
            <a:ext cx="12192000" cy="263236"/>
          </a:xfrm>
          <a:prstGeom prst="rect">
            <a:avLst/>
          </a:prstGeom>
          <a:solidFill>
            <a:srgbClr val="EC881D"/>
          </a:solidFill>
          <a:ln>
            <a:solidFill>
              <a:srgbClr val="B2A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A3E3D98A-D7B7-4EA9-AD1B-E386B374F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40" y="5899514"/>
            <a:ext cx="1033258" cy="563595"/>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43FB2E78-E38C-4060-8C33-F950C4C5C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519" y="5834200"/>
            <a:ext cx="667025" cy="628909"/>
          </a:xfrm>
          <a:prstGeom prst="rect">
            <a:avLst/>
          </a:prstGeom>
        </p:spPr>
      </p:pic>
      <p:pic>
        <p:nvPicPr>
          <p:cNvPr id="4" name="Picture 3">
            <a:extLst>
              <a:ext uri="{FF2B5EF4-FFF2-40B4-BE49-F238E27FC236}">
                <a16:creationId xmlns:a16="http://schemas.microsoft.com/office/drawing/2014/main" id="{34F33BFD-7805-4BAD-B36A-4B1678C58BE2}"/>
              </a:ext>
            </a:extLst>
          </p:cNvPr>
          <p:cNvPicPr>
            <a:picLocks noChangeAspect="1"/>
          </p:cNvPicPr>
          <p:nvPr/>
        </p:nvPicPr>
        <p:blipFill>
          <a:blip r:embed="rId4"/>
          <a:stretch>
            <a:fillRect/>
          </a:stretch>
        </p:blipFill>
        <p:spPr>
          <a:xfrm>
            <a:off x="5044640" y="2141380"/>
            <a:ext cx="6929246" cy="3448765"/>
          </a:xfrm>
          <a:prstGeom prst="rect">
            <a:avLst/>
          </a:prstGeom>
        </p:spPr>
      </p:pic>
    </p:spTree>
    <p:extLst>
      <p:ext uri="{BB962C8B-B14F-4D97-AF65-F5344CB8AC3E}">
        <p14:creationId xmlns:p14="http://schemas.microsoft.com/office/powerpoint/2010/main" val="215291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E9E0-ECDA-4AF5-965C-EE7F31320D9F}"/>
              </a:ext>
            </a:extLst>
          </p:cNvPr>
          <p:cNvSpPr>
            <a:spLocks noGrp="1"/>
          </p:cNvSpPr>
          <p:nvPr>
            <p:ph type="title"/>
          </p:nvPr>
        </p:nvSpPr>
        <p:spPr>
          <a:xfrm>
            <a:off x="648929" y="629266"/>
            <a:ext cx="3505495" cy="1622321"/>
          </a:xfrm>
        </p:spPr>
        <p:txBody>
          <a:bodyPr>
            <a:normAutofit/>
          </a:bodyPr>
          <a:lstStyle/>
          <a:p>
            <a:r>
              <a:rPr lang="en-US">
                <a:cs typeface="Calibri Light"/>
              </a:rPr>
              <a:t>Application Process</a:t>
            </a:r>
            <a:endParaRPr lang="en-US"/>
          </a:p>
        </p:txBody>
      </p:sp>
      <p:sp>
        <p:nvSpPr>
          <p:cNvPr id="3" name="Content Placeholder 2">
            <a:extLst>
              <a:ext uri="{FF2B5EF4-FFF2-40B4-BE49-F238E27FC236}">
                <a16:creationId xmlns:a16="http://schemas.microsoft.com/office/drawing/2014/main" id="{A4CBD0EC-D7BA-45CF-BCC3-EBD3A9B7C69F}"/>
              </a:ext>
            </a:extLst>
          </p:cNvPr>
          <p:cNvSpPr>
            <a:spLocks noGrp="1"/>
          </p:cNvSpPr>
          <p:nvPr>
            <p:ph idx="1"/>
          </p:nvPr>
        </p:nvSpPr>
        <p:spPr>
          <a:xfrm>
            <a:off x="648931" y="2438400"/>
            <a:ext cx="3505494" cy="4250053"/>
          </a:xfrm>
        </p:spPr>
        <p:txBody>
          <a:bodyPr vert="horz" lIns="91440" tIns="45720" rIns="91440" bIns="45720" rtlCol="0" anchor="t">
            <a:normAutofit/>
          </a:bodyPr>
          <a:lstStyle/>
          <a:p>
            <a:r>
              <a:rPr lang="en-US" sz="1400" dirty="0">
                <a:cs typeface="Calibri"/>
              </a:rPr>
              <a:t>Apply online</a:t>
            </a:r>
          </a:p>
          <a:p>
            <a:r>
              <a:rPr lang="en-US" sz="1400" dirty="0">
                <a:cs typeface="Calibri"/>
              </a:rPr>
              <a:t>Application is assessed and scored based on criteria</a:t>
            </a:r>
            <a:endParaRPr lang="en-US" sz="1400" dirty="0"/>
          </a:p>
          <a:p>
            <a:pPr lvl="1"/>
            <a:r>
              <a:rPr lang="en-US" sz="1400" dirty="0">
                <a:cs typeface="Calibri"/>
              </a:rPr>
              <a:t>Applications are rated 1-15</a:t>
            </a:r>
          </a:p>
          <a:p>
            <a:pPr lvl="1"/>
            <a:r>
              <a:rPr lang="en-US" sz="1400" dirty="0">
                <a:cs typeface="Calibri"/>
              </a:rPr>
              <a:t>High-scoring applications move to the top – regardless of when submitted</a:t>
            </a:r>
          </a:p>
          <a:p>
            <a:pPr lvl="1"/>
            <a:r>
              <a:rPr lang="en-US" sz="1400" dirty="0">
                <a:cs typeface="Calibri"/>
              </a:rPr>
              <a:t>The higher the score, the higher the risk of homelessness</a:t>
            </a:r>
          </a:p>
          <a:p>
            <a:r>
              <a:rPr lang="en-US" sz="1400" dirty="0">
                <a:cs typeface="Calibri"/>
              </a:rPr>
              <a:t>Prioritized applications are sent to Application Coordinators</a:t>
            </a:r>
          </a:p>
          <a:p>
            <a:pPr lvl="1"/>
            <a:r>
              <a:rPr lang="en-US" sz="1400" dirty="0">
                <a:cs typeface="Calibri"/>
              </a:rPr>
              <a:t>Coordinators reach out to applicants to review and complete applications</a:t>
            </a:r>
          </a:p>
          <a:p>
            <a:pPr lvl="1"/>
            <a:r>
              <a:rPr lang="en-US" sz="1400" dirty="0">
                <a:solidFill>
                  <a:schemeClr val="accent2"/>
                </a:solidFill>
                <a:cs typeface="Calibri"/>
              </a:rPr>
              <a:t>Coordinators reach out via phone, text, email and letter.  If no response, the application is returned to the in-box</a:t>
            </a:r>
          </a:p>
          <a:p>
            <a:endParaRPr lang="en-US" sz="1400" dirty="0">
              <a:cs typeface="Calibri"/>
            </a:endParaRP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1983FFD4-2724-4BC7-89C6-D6D30548F444}"/>
              </a:ext>
            </a:extLst>
          </p:cNvPr>
          <p:cNvPicPr>
            <a:picLocks noChangeAspect="1"/>
          </p:cNvPicPr>
          <p:nvPr/>
        </p:nvPicPr>
        <p:blipFill rotWithShape="1">
          <a:blip r:embed="rId2"/>
          <a:srcRect l="7178" r="6312"/>
          <a:stretch/>
        </p:blipFill>
        <p:spPr>
          <a:xfrm>
            <a:off x="5173547" y="1337845"/>
            <a:ext cx="6493579" cy="2822332"/>
          </a:xfrm>
          <a:prstGeom prst="rect">
            <a:avLst/>
          </a:prstGeom>
          <a:effectLst/>
        </p:spPr>
      </p:pic>
      <p:sp>
        <p:nvSpPr>
          <p:cNvPr id="7" name="Arrow: Up 6">
            <a:extLst>
              <a:ext uri="{FF2B5EF4-FFF2-40B4-BE49-F238E27FC236}">
                <a16:creationId xmlns:a16="http://schemas.microsoft.com/office/drawing/2014/main" id="{7FC1DE0F-AE8C-4814-9B98-91657DAC9B5C}"/>
              </a:ext>
            </a:extLst>
          </p:cNvPr>
          <p:cNvSpPr/>
          <p:nvPr/>
        </p:nvSpPr>
        <p:spPr>
          <a:xfrm rot="2700000">
            <a:off x="7284756" y="3831893"/>
            <a:ext cx="780584" cy="892097"/>
          </a:xfrm>
          <a:prstGeom prst="up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050F08-AA26-49C7-8F24-7F106FDECF34}"/>
              </a:ext>
            </a:extLst>
          </p:cNvPr>
          <p:cNvSpPr txBox="1"/>
          <p:nvPr/>
        </p:nvSpPr>
        <p:spPr>
          <a:xfrm>
            <a:off x="8324153" y="4021642"/>
            <a:ext cx="291046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Tenants must respond to their application coordinators – if they don't respond, their application will not be completed and their landlord will not be paid.</a:t>
            </a:r>
          </a:p>
        </p:txBody>
      </p:sp>
    </p:spTree>
    <p:extLst>
      <p:ext uri="{BB962C8B-B14F-4D97-AF65-F5344CB8AC3E}">
        <p14:creationId xmlns:p14="http://schemas.microsoft.com/office/powerpoint/2010/main" val="1123284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1274DB7237354BA2DCCE353755A8E4" ma:contentTypeVersion="12" ma:contentTypeDescription="Create a new document." ma:contentTypeScope="" ma:versionID="9f9fce73e5dd6d5ffede85ffbb2381ee">
  <xsd:schema xmlns:xsd="http://www.w3.org/2001/XMLSchema" xmlns:xs="http://www.w3.org/2001/XMLSchema" xmlns:p="http://schemas.microsoft.com/office/2006/metadata/properties" xmlns:ns3="a6fcd081-b381-40b1-8f4e-b5e126889e88" xmlns:ns4="44332440-61b0-49ce-9137-bb7b0718ca4d" targetNamespace="http://schemas.microsoft.com/office/2006/metadata/properties" ma:root="true" ma:fieldsID="20fa5ef01145b783ed32227d5db9986a" ns3:_="" ns4:_="">
    <xsd:import namespace="a6fcd081-b381-40b1-8f4e-b5e126889e88"/>
    <xsd:import namespace="44332440-61b0-49ce-9137-bb7b0718ca4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cd081-b381-40b1-8f4e-b5e126889e8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332440-61b0-49ce-9137-bb7b0718ca4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360E70-D1FE-452D-8D4A-D77D3AE25A2D}">
  <ds:schemaRefs>
    <ds:schemaRef ds:uri="http://schemas.microsoft.com/sharepoint/v3/contenttype/forms"/>
  </ds:schemaRefs>
</ds:datastoreItem>
</file>

<file path=customXml/itemProps2.xml><?xml version="1.0" encoding="utf-8"?>
<ds:datastoreItem xmlns:ds="http://schemas.openxmlformats.org/officeDocument/2006/customXml" ds:itemID="{16F284F4-F0B4-4A8F-AB94-2BE6666E5EDF}">
  <ds:schemaRefs>
    <ds:schemaRef ds:uri="http://purl.org/dc/terms/"/>
    <ds:schemaRef ds:uri="http://purl.org/dc/elements/1.1/"/>
    <ds:schemaRef ds:uri="a6fcd081-b381-40b1-8f4e-b5e126889e88"/>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44332440-61b0-49ce-9137-bb7b0718ca4d"/>
    <ds:schemaRef ds:uri="http://purl.org/dc/dcmitype/"/>
  </ds:schemaRefs>
</ds:datastoreItem>
</file>

<file path=customXml/itemProps3.xml><?xml version="1.0" encoding="utf-8"?>
<ds:datastoreItem xmlns:ds="http://schemas.openxmlformats.org/officeDocument/2006/customXml" ds:itemID="{D45FF598-1989-4052-BFF2-F1A4ACF63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fcd081-b381-40b1-8f4e-b5e126889e88"/>
    <ds:schemaRef ds:uri="44332440-61b0-49ce-9137-bb7b0718c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2126</TotalTime>
  <Words>880</Words>
  <Application>Microsoft Macintosh PowerPoint</Application>
  <PresentationFormat>Widescreen</PresentationFormat>
  <Paragraphs>130</Paragraphs>
  <Slides>20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CIDFont+F1</vt:lpstr>
      <vt:lpstr>CIDFont+F8</vt:lpstr>
      <vt:lpstr>inherit</vt:lpstr>
      <vt:lpstr>Symbol</vt:lpstr>
      <vt:lpstr>Times New Roman</vt:lpstr>
      <vt:lpstr>Office Theme</vt:lpstr>
      <vt:lpstr>Emergency Rental Assistance Update</vt:lpstr>
      <vt:lpstr>County-wide Data as of 3/28/22</vt:lpstr>
      <vt:lpstr>PowerPoint Presentation</vt:lpstr>
      <vt:lpstr>PowerPoint Presentation</vt:lpstr>
      <vt:lpstr>Distribution – income of tenants</vt:lpstr>
      <vt:lpstr>Distribution – Where are the funds going?</vt:lpstr>
      <vt:lpstr>Black, Indigenous or People of Color</vt:lpstr>
      <vt:lpstr>The AC Housing Secure Portal Remains Open</vt:lpstr>
      <vt:lpstr>Application Process</vt:lpstr>
      <vt:lpstr>Tenants Want to Pay their Rent</vt:lpstr>
      <vt:lpstr>Landlords Need to Get Paid</vt:lpstr>
      <vt:lpstr>PowerPoint Presentation</vt:lpstr>
      <vt:lpstr>Why tenants are nonresponsive</vt:lpstr>
      <vt:lpstr> Steps Taken to Increase Landlord Participation</vt:lpstr>
      <vt:lpstr>PowerPoint Presentation</vt:lpstr>
      <vt:lpstr>Who will be Impacted by Evictions?</vt:lpstr>
      <vt:lpstr>Info from 30-day Google Ad Campaign</vt:lpstr>
      <vt:lpstr>End of Program – Landlords and Homeowners</vt:lpstr>
      <vt:lpstr>End of Program – Tenants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Rental Assistance Update</dc:title>
  <dc:creator>Starratt, Michelle, CDA</dc:creator>
  <cp:lastModifiedBy>Jordan Shapiro</cp:lastModifiedBy>
  <cp:revision>17</cp:revision>
  <dcterms:created xsi:type="dcterms:W3CDTF">2021-11-24T00:50:23Z</dcterms:created>
  <dcterms:modified xsi:type="dcterms:W3CDTF">2022-03-30T22:53:46Z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0x010100C01274DB7237354BA2DCCE353755A8E4</vt:lpwstr>
  </property>
</Properties>
</file>