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910" r:id="rId2"/>
    <p:sldId id="933" r:id="rId3"/>
    <p:sldId id="1482" r:id="rId4"/>
    <p:sldId id="922" r:id="rId5"/>
    <p:sldId id="1484" r:id="rId6"/>
    <p:sldId id="1487" r:id="rId7"/>
    <p:sldId id="1486" r:id="rId8"/>
    <p:sldId id="9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6357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2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16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06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8F771-6873-416E-806A-E322D51F93FC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F0D6CF49-5379-4F52-AA0B-A9DAB61AD342}">
      <dgm:prSet phldrT="[Text]"/>
      <dgm:spPr/>
      <dgm:t>
        <a:bodyPr/>
        <a:lstStyle/>
        <a:p>
          <a:r>
            <a:rPr lang="en-US" dirty="0"/>
            <a:t>Regional</a:t>
          </a:r>
        </a:p>
      </dgm:t>
    </dgm:pt>
    <dgm:pt modelId="{A44CBD60-730C-40FE-86B8-7D91CCD88E35}" type="parTrans" cxnId="{4A013778-3369-4035-B143-BE9F6EBD7E9D}">
      <dgm:prSet/>
      <dgm:spPr/>
      <dgm:t>
        <a:bodyPr/>
        <a:lstStyle/>
        <a:p>
          <a:endParaRPr lang="en-US"/>
        </a:p>
      </dgm:t>
    </dgm:pt>
    <dgm:pt modelId="{1AF7277C-52F2-49BA-8FA6-65C28ADB92A5}" type="sibTrans" cxnId="{4A013778-3369-4035-B143-BE9F6EBD7E9D}">
      <dgm:prSet/>
      <dgm:spPr/>
      <dgm:t>
        <a:bodyPr/>
        <a:lstStyle/>
        <a:p>
          <a:endParaRPr lang="en-US"/>
        </a:p>
      </dgm:t>
    </dgm:pt>
    <dgm:pt modelId="{89582333-0AFD-432F-B0C6-EE168203FB63}">
      <dgm:prSet phldrT="[Text]"/>
      <dgm:spPr/>
      <dgm:t>
        <a:bodyPr/>
        <a:lstStyle/>
        <a:p>
          <a:r>
            <a:rPr lang="en-US" dirty="0"/>
            <a:t>County</a:t>
          </a:r>
        </a:p>
      </dgm:t>
    </dgm:pt>
    <dgm:pt modelId="{984F7811-5EB8-4981-8206-4979AD25E920}" type="parTrans" cxnId="{BE197640-5FF2-4C58-86FB-1E93916F8EC7}">
      <dgm:prSet/>
      <dgm:spPr/>
      <dgm:t>
        <a:bodyPr/>
        <a:lstStyle/>
        <a:p>
          <a:endParaRPr lang="en-US"/>
        </a:p>
      </dgm:t>
    </dgm:pt>
    <dgm:pt modelId="{52C40D2E-57EF-4434-8A91-251FF8F80F2B}" type="sibTrans" cxnId="{BE197640-5FF2-4C58-86FB-1E93916F8EC7}">
      <dgm:prSet/>
      <dgm:spPr/>
      <dgm:t>
        <a:bodyPr/>
        <a:lstStyle/>
        <a:p>
          <a:endParaRPr lang="en-US"/>
        </a:p>
      </dgm:t>
    </dgm:pt>
    <dgm:pt modelId="{E83D321F-0995-4B13-95BB-C7B39336CFE3}">
      <dgm:prSet phldrT="[Text]"/>
      <dgm:spPr/>
      <dgm:t>
        <a:bodyPr/>
        <a:lstStyle/>
        <a:p>
          <a:r>
            <a:rPr lang="en-US" dirty="0"/>
            <a:t>Local</a:t>
          </a:r>
        </a:p>
      </dgm:t>
    </dgm:pt>
    <dgm:pt modelId="{C7BA1914-1AB2-4F66-BFF2-38AA8D21D95D}" type="parTrans" cxnId="{B3C72056-3319-42A3-A1BC-92AEA22A7001}">
      <dgm:prSet/>
      <dgm:spPr/>
      <dgm:t>
        <a:bodyPr/>
        <a:lstStyle/>
        <a:p>
          <a:endParaRPr lang="en-US"/>
        </a:p>
      </dgm:t>
    </dgm:pt>
    <dgm:pt modelId="{A87D0D30-CE27-47C7-84FE-8D4965F0E5D6}" type="sibTrans" cxnId="{B3C72056-3319-42A3-A1BC-92AEA22A7001}">
      <dgm:prSet/>
      <dgm:spPr/>
      <dgm:t>
        <a:bodyPr/>
        <a:lstStyle/>
        <a:p>
          <a:endParaRPr lang="en-US"/>
        </a:p>
      </dgm:t>
    </dgm:pt>
    <dgm:pt modelId="{C483CB36-561C-480B-AEB4-285F50F38B3A}" type="pres">
      <dgm:prSet presAssocID="{E458F771-6873-416E-806A-E322D51F93FC}" presName="Name0" presStyleCnt="0">
        <dgm:presLayoutVars>
          <dgm:dir/>
          <dgm:animLvl val="lvl"/>
          <dgm:resizeHandles val="exact"/>
        </dgm:presLayoutVars>
      </dgm:prSet>
      <dgm:spPr/>
    </dgm:pt>
    <dgm:pt modelId="{BC0154EA-B12B-433C-B5F9-522D4917FC05}" type="pres">
      <dgm:prSet presAssocID="{F0D6CF49-5379-4F52-AA0B-A9DAB61AD342}" presName="Name8" presStyleCnt="0"/>
      <dgm:spPr/>
    </dgm:pt>
    <dgm:pt modelId="{ED7FD8E3-13ED-4027-9440-653B2B406930}" type="pres">
      <dgm:prSet presAssocID="{F0D6CF49-5379-4F52-AA0B-A9DAB61AD342}" presName="level" presStyleLbl="node1" presStyleIdx="0" presStyleCnt="3" custLinFactNeighborX="-10699">
        <dgm:presLayoutVars>
          <dgm:chMax val="1"/>
          <dgm:bulletEnabled val="1"/>
        </dgm:presLayoutVars>
      </dgm:prSet>
      <dgm:spPr/>
    </dgm:pt>
    <dgm:pt modelId="{D43110DF-C484-4914-B561-2F890B84D105}" type="pres">
      <dgm:prSet presAssocID="{F0D6CF49-5379-4F52-AA0B-A9DAB61AD3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1CB600-7C9E-4B07-9466-B9DEC0C16086}" type="pres">
      <dgm:prSet presAssocID="{89582333-0AFD-432F-B0C6-EE168203FB63}" presName="Name8" presStyleCnt="0"/>
      <dgm:spPr/>
    </dgm:pt>
    <dgm:pt modelId="{1EF65507-0955-4536-A6AE-802E77C5E316}" type="pres">
      <dgm:prSet presAssocID="{89582333-0AFD-432F-B0C6-EE168203FB63}" presName="level" presStyleLbl="node1" presStyleIdx="1" presStyleCnt="3">
        <dgm:presLayoutVars>
          <dgm:chMax val="1"/>
          <dgm:bulletEnabled val="1"/>
        </dgm:presLayoutVars>
      </dgm:prSet>
      <dgm:spPr/>
    </dgm:pt>
    <dgm:pt modelId="{F2F188B8-EFE8-44B8-AE3F-45CD123729D1}" type="pres">
      <dgm:prSet presAssocID="{89582333-0AFD-432F-B0C6-EE168203FB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CFBA15-20E4-4061-960C-CD35D3146EBC}" type="pres">
      <dgm:prSet presAssocID="{E83D321F-0995-4B13-95BB-C7B39336CFE3}" presName="Name8" presStyleCnt="0"/>
      <dgm:spPr/>
    </dgm:pt>
    <dgm:pt modelId="{74A9F3A1-71A0-4217-893F-FF6C23A24E85}" type="pres">
      <dgm:prSet presAssocID="{E83D321F-0995-4B13-95BB-C7B39336CFE3}" presName="level" presStyleLbl="node1" presStyleIdx="2" presStyleCnt="3">
        <dgm:presLayoutVars>
          <dgm:chMax val="1"/>
          <dgm:bulletEnabled val="1"/>
        </dgm:presLayoutVars>
      </dgm:prSet>
      <dgm:spPr/>
    </dgm:pt>
    <dgm:pt modelId="{350B69A2-E1D6-4E20-81DF-B5990CFB6278}" type="pres">
      <dgm:prSet presAssocID="{E83D321F-0995-4B13-95BB-C7B39336CFE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EC6105-49F6-4D47-8B63-C81610CC2807}" type="presOf" srcId="{E83D321F-0995-4B13-95BB-C7B39336CFE3}" destId="{350B69A2-E1D6-4E20-81DF-B5990CFB6278}" srcOrd="1" destOrd="0" presId="urn:microsoft.com/office/officeart/2005/8/layout/pyramid3"/>
    <dgm:cxn modelId="{F2C82C2F-8C52-401A-AE93-23ACD88913F3}" type="presOf" srcId="{E458F771-6873-416E-806A-E322D51F93FC}" destId="{C483CB36-561C-480B-AEB4-285F50F38B3A}" srcOrd="0" destOrd="0" presId="urn:microsoft.com/office/officeart/2005/8/layout/pyramid3"/>
    <dgm:cxn modelId="{6303473F-E251-4506-A1FF-DE72D7753BF0}" type="presOf" srcId="{F0D6CF49-5379-4F52-AA0B-A9DAB61AD342}" destId="{ED7FD8E3-13ED-4027-9440-653B2B406930}" srcOrd="0" destOrd="0" presId="urn:microsoft.com/office/officeart/2005/8/layout/pyramid3"/>
    <dgm:cxn modelId="{BE197640-5FF2-4C58-86FB-1E93916F8EC7}" srcId="{E458F771-6873-416E-806A-E322D51F93FC}" destId="{89582333-0AFD-432F-B0C6-EE168203FB63}" srcOrd="1" destOrd="0" parTransId="{984F7811-5EB8-4981-8206-4979AD25E920}" sibTransId="{52C40D2E-57EF-4434-8A91-251FF8F80F2B}"/>
    <dgm:cxn modelId="{CD7DFC60-33D4-48C7-9660-9BF877E9C4DD}" type="presOf" srcId="{F0D6CF49-5379-4F52-AA0B-A9DAB61AD342}" destId="{D43110DF-C484-4914-B561-2F890B84D105}" srcOrd="1" destOrd="0" presId="urn:microsoft.com/office/officeart/2005/8/layout/pyramid3"/>
    <dgm:cxn modelId="{B3C72056-3319-42A3-A1BC-92AEA22A7001}" srcId="{E458F771-6873-416E-806A-E322D51F93FC}" destId="{E83D321F-0995-4B13-95BB-C7B39336CFE3}" srcOrd="2" destOrd="0" parTransId="{C7BA1914-1AB2-4F66-BFF2-38AA8D21D95D}" sibTransId="{A87D0D30-CE27-47C7-84FE-8D4965F0E5D6}"/>
    <dgm:cxn modelId="{EDBE9956-042C-46A0-8891-CD00C8710C13}" type="presOf" srcId="{89582333-0AFD-432F-B0C6-EE168203FB63}" destId="{1EF65507-0955-4536-A6AE-802E77C5E316}" srcOrd="0" destOrd="0" presId="urn:microsoft.com/office/officeart/2005/8/layout/pyramid3"/>
    <dgm:cxn modelId="{4A013778-3369-4035-B143-BE9F6EBD7E9D}" srcId="{E458F771-6873-416E-806A-E322D51F93FC}" destId="{F0D6CF49-5379-4F52-AA0B-A9DAB61AD342}" srcOrd="0" destOrd="0" parTransId="{A44CBD60-730C-40FE-86B8-7D91CCD88E35}" sibTransId="{1AF7277C-52F2-49BA-8FA6-65C28ADB92A5}"/>
    <dgm:cxn modelId="{7D5DAFBF-25FC-44A0-A9E9-7C47C0646DC9}" type="presOf" srcId="{E83D321F-0995-4B13-95BB-C7B39336CFE3}" destId="{74A9F3A1-71A0-4217-893F-FF6C23A24E85}" srcOrd="0" destOrd="0" presId="urn:microsoft.com/office/officeart/2005/8/layout/pyramid3"/>
    <dgm:cxn modelId="{16759BED-654E-4076-8518-F9E3F5D62C74}" type="presOf" srcId="{89582333-0AFD-432F-B0C6-EE168203FB63}" destId="{F2F188B8-EFE8-44B8-AE3F-45CD123729D1}" srcOrd="1" destOrd="0" presId="urn:microsoft.com/office/officeart/2005/8/layout/pyramid3"/>
    <dgm:cxn modelId="{C67E6D57-832F-4DAE-AC5F-8A607A5B78DC}" type="presParOf" srcId="{C483CB36-561C-480B-AEB4-285F50F38B3A}" destId="{BC0154EA-B12B-433C-B5F9-522D4917FC05}" srcOrd="0" destOrd="0" presId="urn:microsoft.com/office/officeart/2005/8/layout/pyramid3"/>
    <dgm:cxn modelId="{0D6EFA86-2AA1-4727-BE08-F2542BBCF1D8}" type="presParOf" srcId="{BC0154EA-B12B-433C-B5F9-522D4917FC05}" destId="{ED7FD8E3-13ED-4027-9440-653B2B406930}" srcOrd="0" destOrd="0" presId="urn:microsoft.com/office/officeart/2005/8/layout/pyramid3"/>
    <dgm:cxn modelId="{3049D1C6-963F-4AD7-8830-D65EDE7ACE01}" type="presParOf" srcId="{BC0154EA-B12B-433C-B5F9-522D4917FC05}" destId="{D43110DF-C484-4914-B561-2F890B84D105}" srcOrd="1" destOrd="0" presId="urn:microsoft.com/office/officeart/2005/8/layout/pyramid3"/>
    <dgm:cxn modelId="{211CA2C5-4355-49BB-AD75-15802B7F1CEC}" type="presParOf" srcId="{C483CB36-561C-480B-AEB4-285F50F38B3A}" destId="{861CB600-7C9E-4B07-9466-B9DEC0C16086}" srcOrd="1" destOrd="0" presId="urn:microsoft.com/office/officeart/2005/8/layout/pyramid3"/>
    <dgm:cxn modelId="{50645A40-ECBD-48E8-BA0A-5021386349BA}" type="presParOf" srcId="{861CB600-7C9E-4B07-9466-B9DEC0C16086}" destId="{1EF65507-0955-4536-A6AE-802E77C5E316}" srcOrd="0" destOrd="0" presId="urn:microsoft.com/office/officeart/2005/8/layout/pyramid3"/>
    <dgm:cxn modelId="{EBC5ED1D-F5C0-47C5-B8F7-CF78B9FBD666}" type="presParOf" srcId="{861CB600-7C9E-4B07-9466-B9DEC0C16086}" destId="{F2F188B8-EFE8-44B8-AE3F-45CD123729D1}" srcOrd="1" destOrd="0" presId="urn:microsoft.com/office/officeart/2005/8/layout/pyramid3"/>
    <dgm:cxn modelId="{583AD076-2508-464C-BDCA-B9A837D575D1}" type="presParOf" srcId="{C483CB36-561C-480B-AEB4-285F50F38B3A}" destId="{09CFBA15-20E4-4061-960C-CD35D3146EBC}" srcOrd="2" destOrd="0" presId="urn:microsoft.com/office/officeart/2005/8/layout/pyramid3"/>
    <dgm:cxn modelId="{AA93B25F-1A30-41D6-A222-350BC4FDB3DF}" type="presParOf" srcId="{09CFBA15-20E4-4061-960C-CD35D3146EBC}" destId="{74A9F3A1-71A0-4217-893F-FF6C23A24E85}" srcOrd="0" destOrd="0" presId="urn:microsoft.com/office/officeart/2005/8/layout/pyramid3"/>
    <dgm:cxn modelId="{7A98E3AD-EBDB-4BA3-B340-39E0A35ED583}" type="presParOf" srcId="{09CFBA15-20E4-4061-960C-CD35D3146EBC}" destId="{350B69A2-E1D6-4E20-81DF-B5990CFB627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0C481-ED83-4215-ADA6-FBC59409ABB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DAE02-CD6B-4234-896F-17FA5A0B0C24}">
      <dgm:prSet phldrT="[Text]"/>
      <dgm:spPr/>
      <dgm:t>
        <a:bodyPr/>
        <a:lstStyle/>
        <a:p>
          <a:r>
            <a:rPr lang="en-US" dirty="0"/>
            <a:t>RHTA</a:t>
          </a:r>
        </a:p>
      </dgm:t>
    </dgm:pt>
    <dgm:pt modelId="{B519B3BA-0F89-4814-B21D-1889395F2526}" type="parTrans" cxnId="{43E9075D-E019-4333-BB1F-A085E093836E}">
      <dgm:prSet/>
      <dgm:spPr/>
      <dgm:t>
        <a:bodyPr/>
        <a:lstStyle/>
        <a:p>
          <a:endParaRPr lang="en-US"/>
        </a:p>
      </dgm:t>
    </dgm:pt>
    <dgm:pt modelId="{388B00DF-D044-4B21-871F-BF718A9659D5}" type="sibTrans" cxnId="{43E9075D-E019-4333-BB1F-A085E093836E}">
      <dgm:prSet/>
      <dgm:spPr/>
      <dgm:t>
        <a:bodyPr/>
        <a:lstStyle/>
        <a:p>
          <a:endParaRPr lang="en-US"/>
        </a:p>
      </dgm:t>
    </dgm:pt>
    <dgm:pt modelId="{E0663F45-1670-4D1E-83D4-AE5A581F88F8}">
      <dgm:prSet phldrT="[Text]"/>
      <dgm:spPr/>
      <dgm:t>
        <a:bodyPr/>
        <a:lstStyle/>
        <a:p>
          <a:pPr>
            <a:buNone/>
          </a:pPr>
          <a:r>
            <a:rPr lang="en-US" dirty="0"/>
            <a:t>Housing Policy &amp; Program Implementation –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Including Rezoning and SB9</a:t>
          </a:r>
        </a:p>
      </dgm:t>
    </dgm:pt>
    <dgm:pt modelId="{E89BD6B6-29A5-4CCB-8363-C950615849AE}" type="parTrans" cxnId="{BDD7A9BB-EBDE-4290-B2CC-599FC378EBE0}">
      <dgm:prSet/>
      <dgm:spPr/>
      <dgm:t>
        <a:bodyPr/>
        <a:lstStyle/>
        <a:p>
          <a:endParaRPr lang="en-US"/>
        </a:p>
      </dgm:t>
    </dgm:pt>
    <dgm:pt modelId="{4B42AA83-0283-4845-94B3-03C547C9F14A}" type="sibTrans" cxnId="{BDD7A9BB-EBDE-4290-B2CC-599FC378EBE0}">
      <dgm:prSet/>
      <dgm:spPr/>
      <dgm:t>
        <a:bodyPr/>
        <a:lstStyle/>
        <a:p>
          <a:endParaRPr lang="en-US"/>
        </a:p>
      </dgm:t>
    </dgm:pt>
    <dgm:pt modelId="{61465C93-6EA6-4611-86BC-A1818258FFEF}">
      <dgm:prSet phldrT="[Text]"/>
      <dgm:spPr/>
      <dgm:t>
        <a:bodyPr/>
        <a:lstStyle/>
        <a:p>
          <a:r>
            <a:rPr lang="en-US" dirty="0"/>
            <a:t>Plan Bay Area 2050 Implementation – e.g., Transformation of Malls, Office Parks and Public Lands</a:t>
          </a:r>
        </a:p>
      </dgm:t>
    </dgm:pt>
    <dgm:pt modelId="{DCBBD0CE-CD11-4D01-AB60-14C69B38D135}" type="parTrans" cxnId="{BDF73989-09C3-4C84-BF24-8FF8C5DCBF37}">
      <dgm:prSet/>
      <dgm:spPr/>
      <dgm:t>
        <a:bodyPr/>
        <a:lstStyle/>
        <a:p>
          <a:endParaRPr lang="en-US"/>
        </a:p>
      </dgm:t>
    </dgm:pt>
    <dgm:pt modelId="{C2542A5F-C6EF-43C2-B979-E945FCD0F741}" type="sibTrans" cxnId="{BDF73989-09C3-4C84-BF24-8FF8C5DCBF37}">
      <dgm:prSet/>
      <dgm:spPr/>
      <dgm:t>
        <a:bodyPr/>
        <a:lstStyle/>
        <a:p>
          <a:endParaRPr lang="en-US"/>
        </a:p>
      </dgm:t>
    </dgm:pt>
    <dgm:pt modelId="{CCC706B1-11E1-4459-BE9D-BF01985752E1}">
      <dgm:prSet phldrT="[Text]"/>
      <dgm:spPr/>
      <dgm:t>
        <a:bodyPr/>
        <a:lstStyle/>
        <a:p>
          <a:r>
            <a:rPr lang="en-US" dirty="0"/>
            <a:t>Transit Oriented Communities (TOC) Policy Support and Implementation</a:t>
          </a:r>
        </a:p>
      </dgm:t>
    </dgm:pt>
    <dgm:pt modelId="{EC1EE020-0B68-49F6-9229-00B742A50971}" type="parTrans" cxnId="{0EB2C97C-214B-4179-8441-9490D310AEA7}">
      <dgm:prSet/>
      <dgm:spPr/>
      <dgm:t>
        <a:bodyPr/>
        <a:lstStyle/>
        <a:p>
          <a:endParaRPr lang="en-US"/>
        </a:p>
      </dgm:t>
    </dgm:pt>
    <dgm:pt modelId="{A9D16EAD-316F-49D9-8DC8-FFDDDAE78529}" type="sibTrans" cxnId="{0EB2C97C-214B-4179-8441-9490D310AEA7}">
      <dgm:prSet/>
      <dgm:spPr/>
      <dgm:t>
        <a:bodyPr/>
        <a:lstStyle/>
        <a:p>
          <a:endParaRPr lang="en-US"/>
        </a:p>
      </dgm:t>
    </dgm:pt>
    <dgm:pt modelId="{710F8ABC-EFE2-4A35-B325-252C3C68CF8C}" type="pres">
      <dgm:prSet presAssocID="{A050C481-ED83-4215-ADA6-FBC59409ABB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000742D-C437-46F2-B9D8-21F541089226}" type="pres">
      <dgm:prSet presAssocID="{AECDAE02-CD6B-4234-896F-17FA5A0B0C24}" presName="Parent" presStyleLbl="node1" presStyleIdx="0" presStyleCnt="2" custLinFactNeighborX="-2294" custLinFactNeighborY="573">
        <dgm:presLayoutVars>
          <dgm:chMax val="4"/>
          <dgm:chPref val="3"/>
        </dgm:presLayoutVars>
      </dgm:prSet>
      <dgm:spPr/>
    </dgm:pt>
    <dgm:pt modelId="{50F9345A-7B53-4FBC-9849-467577E8AF29}" type="pres">
      <dgm:prSet presAssocID="{E0663F45-1670-4D1E-83D4-AE5A581F88F8}" presName="Accent" presStyleLbl="node1" presStyleIdx="1" presStyleCnt="2"/>
      <dgm:spPr/>
    </dgm:pt>
    <dgm:pt modelId="{F41DBC5B-3901-4C67-AC4F-BD090BA4919E}" type="pres">
      <dgm:prSet presAssocID="{E0663F45-1670-4D1E-83D4-AE5A581F88F8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extLst>
        <a:ext uri="{E40237B7-FDA0-4F09-8148-C483321AD2D9}">
          <dgm14:cNvPr xmlns:dgm14="http://schemas.microsoft.com/office/drawing/2010/diagram" id="0" name="" descr="Blueprint of style of a map"/>
        </a:ext>
      </dgm:extLst>
    </dgm:pt>
    <dgm:pt modelId="{CC0E9131-F673-4E9A-9072-806C5A7CC496}" type="pres">
      <dgm:prSet presAssocID="{E0663F45-1670-4D1E-83D4-AE5A581F88F8}" presName="Child1" presStyleLbl="revTx" presStyleIdx="0" presStyleCnt="3" custScaleX="399608" custLinFactX="59957" custLinFactNeighborX="100000" custLinFactNeighborY="-7878">
        <dgm:presLayoutVars>
          <dgm:chMax val="0"/>
          <dgm:chPref val="0"/>
          <dgm:bulletEnabled val="1"/>
        </dgm:presLayoutVars>
      </dgm:prSet>
      <dgm:spPr/>
    </dgm:pt>
    <dgm:pt modelId="{21DB92CC-7DBB-47CC-BBE0-A0B6DFF15ED0}" type="pres">
      <dgm:prSet presAssocID="{61465C93-6EA6-4611-86BC-A1818258FFEF}" presName="Image2" presStyleCnt="0"/>
      <dgm:spPr/>
    </dgm:pt>
    <dgm:pt modelId="{D2F468D1-3D04-41FA-8048-F92B5440F41B}" type="pres">
      <dgm:prSet presAssocID="{61465C93-6EA6-4611-86BC-A1818258FFEF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 closeup of an escalator"/>
        </a:ext>
      </dgm:extLst>
    </dgm:pt>
    <dgm:pt modelId="{E47F4CD9-EBE6-4B38-A3E3-96BE5A28B4B9}" type="pres">
      <dgm:prSet presAssocID="{61465C93-6EA6-4611-86BC-A1818258FFEF}" presName="Child2" presStyleLbl="revTx" presStyleIdx="1" presStyleCnt="3" custScaleX="426589" custLinFactX="67462" custLinFactNeighborX="100000" custLinFactNeighborY="6174">
        <dgm:presLayoutVars>
          <dgm:chMax val="0"/>
          <dgm:chPref val="0"/>
          <dgm:bulletEnabled val="1"/>
        </dgm:presLayoutVars>
      </dgm:prSet>
      <dgm:spPr/>
    </dgm:pt>
    <dgm:pt modelId="{DC71E355-B9DA-4927-A077-7D1794981828}" type="pres">
      <dgm:prSet presAssocID="{CCC706B1-11E1-4459-BE9D-BF01985752E1}" presName="Image3" presStyleCnt="0"/>
      <dgm:spPr/>
    </dgm:pt>
    <dgm:pt modelId="{F75B25E8-5653-427A-8F05-3F2604A72F64}" type="pres">
      <dgm:prSet presAssocID="{CCC706B1-11E1-4459-BE9D-BF01985752E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 at an outdoor railway station looking at camera"/>
        </a:ext>
      </dgm:extLst>
    </dgm:pt>
    <dgm:pt modelId="{0224B1F9-30BA-4A79-986E-FCC457999CE1}" type="pres">
      <dgm:prSet presAssocID="{CCC706B1-11E1-4459-BE9D-BF01985752E1}" presName="Child3" presStyleLbl="revTx" presStyleIdx="2" presStyleCnt="3" custScaleX="449021" custLinFactX="82606" custLinFactNeighborX="100000" custLinFactNeighborY="8769">
        <dgm:presLayoutVars>
          <dgm:chMax val="0"/>
          <dgm:chPref val="0"/>
          <dgm:bulletEnabled val="1"/>
        </dgm:presLayoutVars>
      </dgm:prSet>
      <dgm:spPr/>
    </dgm:pt>
  </dgm:ptLst>
  <dgm:cxnLst>
    <dgm:cxn modelId="{43E9075D-E019-4333-BB1F-A085E093836E}" srcId="{A050C481-ED83-4215-ADA6-FBC59409ABB1}" destId="{AECDAE02-CD6B-4234-896F-17FA5A0B0C24}" srcOrd="0" destOrd="0" parTransId="{B519B3BA-0F89-4814-B21D-1889395F2526}" sibTransId="{388B00DF-D044-4B21-871F-BF718A9659D5}"/>
    <dgm:cxn modelId="{0EB2C97C-214B-4179-8441-9490D310AEA7}" srcId="{AECDAE02-CD6B-4234-896F-17FA5A0B0C24}" destId="{CCC706B1-11E1-4459-BE9D-BF01985752E1}" srcOrd="2" destOrd="0" parTransId="{EC1EE020-0B68-49F6-9229-00B742A50971}" sibTransId="{A9D16EAD-316F-49D9-8DC8-FFDDDAE78529}"/>
    <dgm:cxn modelId="{F1CFAA84-F2EF-401D-B47F-8D1549A6585C}" type="presOf" srcId="{E0663F45-1670-4D1E-83D4-AE5A581F88F8}" destId="{CC0E9131-F673-4E9A-9072-806C5A7CC496}" srcOrd="0" destOrd="0" presId="urn:microsoft.com/office/officeart/2011/layout/RadialPictureList"/>
    <dgm:cxn modelId="{BDF73989-09C3-4C84-BF24-8FF8C5DCBF37}" srcId="{AECDAE02-CD6B-4234-896F-17FA5A0B0C24}" destId="{61465C93-6EA6-4611-86BC-A1818258FFEF}" srcOrd="1" destOrd="0" parTransId="{DCBBD0CE-CD11-4D01-AB60-14C69B38D135}" sibTransId="{C2542A5F-C6EF-43C2-B979-E945FCD0F741}"/>
    <dgm:cxn modelId="{32FB29AD-D684-416A-9DF1-022E45664374}" type="presOf" srcId="{CCC706B1-11E1-4459-BE9D-BF01985752E1}" destId="{0224B1F9-30BA-4A79-986E-FCC457999CE1}" srcOrd="0" destOrd="0" presId="urn:microsoft.com/office/officeart/2011/layout/RadialPictureList"/>
    <dgm:cxn modelId="{049D4BB9-6F17-4BF1-9A89-63B1627099A9}" type="presOf" srcId="{AECDAE02-CD6B-4234-896F-17FA5A0B0C24}" destId="{4000742D-C437-46F2-B9D8-21F541089226}" srcOrd="0" destOrd="0" presId="urn:microsoft.com/office/officeart/2011/layout/RadialPictureList"/>
    <dgm:cxn modelId="{BDD7A9BB-EBDE-4290-B2CC-599FC378EBE0}" srcId="{AECDAE02-CD6B-4234-896F-17FA5A0B0C24}" destId="{E0663F45-1670-4D1E-83D4-AE5A581F88F8}" srcOrd="0" destOrd="0" parTransId="{E89BD6B6-29A5-4CCB-8363-C950615849AE}" sibTransId="{4B42AA83-0283-4845-94B3-03C547C9F14A}"/>
    <dgm:cxn modelId="{69C599C5-44EE-4B22-A648-5757A90BF93E}" type="presOf" srcId="{61465C93-6EA6-4611-86BC-A1818258FFEF}" destId="{E47F4CD9-EBE6-4B38-A3E3-96BE5A28B4B9}" srcOrd="0" destOrd="0" presId="urn:microsoft.com/office/officeart/2011/layout/RadialPictureList"/>
    <dgm:cxn modelId="{8CDE57EF-83AD-46D1-A92F-010B3F62F1C8}" type="presOf" srcId="{A050C481-ED83-4215-ADA6-FBC59409ABB1}" destId="{710F8ABC-EFE2-4A35-B325-252C3C68CF8C}" srcOrd="0" destOrd="0" presId="urn:microsoft.com/office/officeart/2011/layout/RadialPictureList"/>
    <dgm:cxn modelId="{DD6F9C5A-68A5-472A-BE95-73DFF206142C}" type="presParOf" srcId="{710F8ABC-EFE2-4A35-B325-252C3C68CF8C}" destId="{4000742D-C437-46F2-B9D8-21F541089226}" srcOrd="0" destOrd="0" presId="urn:microsoft.com/office/officeart/2011/layout/RadialPictureList"/>
    <dgm:cxn modelId="{9C25839D-E165-4B53-928F-61BDEC5C35DB}" type="presParOf" srcId="{710F8ABC-EFE2-4A35-B325-252C3C68CF8C}" destId="{50F9345A-7B53-4FBC-9849-467577E8AF29}" srcOrd="1" destOrd="0" presId="urn:microsoft.com/office/officeart/2011/layout/RadialPictureList"/>
    <dgm:cxn modelId="{CE346D5A-C09C-4139-A4B6-68F038E5898B}" type="presParOf" srcId="{710F8ABC-EFE2-4A35-B325-252C3C68CF8C}" destId="{F41DBC5B-3901-4C67-AC4F-BD090BA4919E}" srcOrd="2" destOrd="0" presId="urn:microsoft.com/office/officeart/2011/layout/RadialPictureList"/>
    <dgm:cxn modelId="{C53449DD-E397-4FF0-AF54-A38B9354971D}" type="presParOf" srcId="{710F8ABC-EFE2-4A35-B325-252C3C68CF8C}" destId="{CC0E9131-F673-4E9A-9072-806C5A7CC496}" srcOrd="3" destOrd="0" presId="urn:microsoft.com/office/officeart/2011/layout/RadialPictureList"/>
    <dgm:cxn modelId="{744928BA-AFE5-426C-920F-5D17A6355658}" type="presParOf" srcId="{710F8ABC-EFE2-4A35-B325-252C3C68CF8C}" destId="{21DB92CC-7DBB-47CC-BBE0-A0B6DFF15ED0}" srcOrd="4" destOrd="0" presId="urn:microsoft.com/office/officeart/2011/layout/RadialPictureList"/>
    <dgm:cxn modelId="{4BE0DAB9-E729-4449-B26B-8A844F6AE1E8}" type="presParOf" srcId="{21DB92CC-7DBB-47CC-BBE0-A0B6DFF15ED0}" destId="{D2F468D1-3D04-41FA-8048-F92B5440F41B}" srcOrd="0" destOrd="0" presId="urn:microsoft.com/office/officeart/2011/layout/RadialPictureList"/>
    <dgm:cxn modelId="{906CA2F8-7431-4BF9-95B9-9864CE55DF84}" type="presParOf" srcId="{710F8ABC-EFE2-4A35-B325-252C3C68CF8C}" destId="{E47F4CD9-EBE6-4B38-A3E3-96BE5A28B4B9}" srcOrd="5" destOrd="0" presId="urn:microsoft.com/office/officeart/2011/layout/RadialPictureList"/>
    <dgm:cxn modelId="{F3DC8288-AF32-4AB2-B16F-E1312FFBA4F9}" type="presParOf" srcId="{710F8ABC-EFE2-4A35-B325-252C3C68CF8C}" destId="{DC71E355-B9DA-4927-A077-7D1794981828}" srcOrd="6" destOrd="0" presId="urn:microsoft.com/office/officeart/2011/layout/RadialPictureList"/>
    <dgm:cxn modelId="{131D2A6C-CDB2-45EF-A5C6-0F40056B1E9C}" type="presParOf" srcId="{DC71E355-B9DA-4927-A077-7D1794981828}" destId="{F75B25E8-5653-427A-8F05-3F2604A72F64}" srcOrd="0" destOrd="0" presId="urn:microsoft.com/office/officeart/2011/layout/RadialPictureList"/>
    <dgm:cxn modelId="{777A75DF-EDE8-436F-B538-8D596E0FF20B}" type="presParOf" srcId="{710F8ABC-EFE2-4A35-B325-252C3C68CF8C}" destId="{0224B1F9-30BA-4A79-986E-FCC457999CE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D8E3-13ED-4027-9440-653B2B406930}">
      <dsp:nvSpPr>
        <dsp:cNvPr id="0" name=""/>
        <dsp:cNvSpPr/>
      </dsp:nvSpPr>
      <dsp:spPr>
        <a:xfrm rot="10800000">
          <a:off x="0" y="0"/>
          <a:ext cx="7001831" cy="1565041"/>
        </a:xfrm>
        <a:prstGeom prst="trapezoid">
          <a:avLst>
            <a:gd name="adj" fmla="val 74565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Regional</a:t>
          </a:r>
        </a:p>
      </dsp:txBody>
      <dsp:txXfrm rot="-10800000">
        <a:off x="1225320" y="0"/>
        <a:ext cx="4551190" cy="1565041"/>
      </dsp:txXfrm>
    </dsp:sp>
    <dsp:sp modelId="{1EF65507-0955-4536-A6AE-802E77C5E316}">
      <dsp:nvSpPr>
        <dsp:cNvPr id="0" name=""/>
        <dsp:cNvSpPr/>
      </dsp:nvSpPr>
      <dsp:spPr>
        <a:xfrm rot="10800000">
          <a:off x="1166971" y="1565040"/>
          <a:ext cx="4667887" cy="1565041"/>
        </a:xfrm>
        <a:prstGeom prst="trapezoid">
          <a:avLst>
            <a:gd name="adj" fmla="val 74565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County</a:t>
          </a:r>
        </a:p>
      </dsp:txBody>
      <dsp:txXfrm rot="-10800000">
        <a:off x="1983852" y="1565040"/>
        <a:ext cx="3034126" cy="1565041"/>
      </dsp:txXfrm>
    </dsp:sp>
    <dsp:sp modelId="{74A9F3A1-71A0-4217-893F-FF6C23A24E85}">
      <dsp:nvSpPr>
        <dsp:cNvPr id="0" name=""/>
        <dsp:cNvSpPr/>
      </dsp:nvSpPr>
      <dsp:spPr>
        <a:xfrm rot="10800000">
          <a:off x="2333943" y="3130082"/>
          <a:ext cx="2333943" cy="1565041"/>
        </a:xfrm>
        <a:prstGeom prst="trapezoid">
          <a:avLst>
            <a:gd name="adj" fmla="val 74565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Local</a:t>
          </a:r>
        </a:p>
      </dsp:txBody>
      <dsp:txXfrm rot="-10800000">
        <a:off x="2333943" y="3130082"/>
        <a:ext cx="2333943" cy="1565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0742D-C437-46F2-B9D8-21F541089226}">
      <dsp:nvSpPr>
        <dsp:cNvPr id="0" name=""/>
        <dsp:cNvSpPr/>
      </dsp:nvSpPr>
      <dsp:spPr>
        <a:xfrm>
          <a:off x="3602998" y="1163229"/>
          <a:ext cx="2070699" cy="2070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RHTA</a:t>
          </a:r>
        </a:p>
      </dsp:txBody>
      <dsp:txXfrm>
        <a:off x="3906245" y="1466491"/>
        <a:ext cx="1464205" cy="1464277"/>
      </dsp:txXfrm>
    </dsp:sp>
    <dsp:sp modelId="{50F9345A-7B53-4FBC-9849-467577E8AF29}">
      <dsp:nvSpPr>
        <dsp:cNvPr id="0" name=""/>
        <dsp:cNvSpPr/>
      </dsp:nvSpPr>
      <dsp:spPr>
        <a:xfrm>
          <a:off x="2582670" y="0"/>
          <a:ext cx="4174188" cy="43513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DBC5B-3901-4C67-AC4F-BD090BA4919E}">
      <dsp:nvSpPr>
        <dsp:cNvPr id="0" name=""/>
        <dsp:cNvSpPr/>
      </dsp:nvSpPr>
      <dsp:spPr>
        <a:xfrm>
          <a:off x="5656239" y="366817"/>
          <a:ext cx="1109281" cy="11095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E9131-F673-4E9A-9072-806C5A7CC496}">
      <dsp:nvSpPr>
        <dsp:cNvPr id="0" name=""/>
        <dsp:cNvSpPr/>
      </dsp:nvSpPr>
      <dsp:spPr>
        <a:xfrm>
          <a:off x="7000413" y="300055"/>
          <a:ext cx="5933442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Housing Policy &amp; Program Implementation –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Font typeface="Arial" panose="020B0604020202020204" pitchFamily="34" charset="0"/>
            <a:buNone/>
          </a:pPr>
          <a:r>
            <a:rPr lang="en-US" sz="2200" kern="1200" dirty="0"/>
            <a:t>Including Rezoning and SB9</a:t>
          </a:r>
        </a:p>
      </dsp:txBody>
      <dsp:txXfrm>
        <a:off x="7000413" y="300055"/>
        <a:ext cx="5933442" cy="1073910"/>
      </dsp:txXfrm>
    </dsp:sp>
    <dsp:sp modelId="{D2F468D1-3D04-41FA-8048-F92B5440F41B}">
      <dsp:nvSpPr>
        <dsp:cNvPr id="0" name=""/>
        <dsp:cNvSpPr/>
      </dsp:nvSpPr>
      <dsp:spPr>
        <a:xfrm>
          <a:off x="6084979" y="1629140"/>
          <a:ext cx="1109281" cy="110959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F4CD9-EBE6-4B38-A3E3-96BE5A28B4B9}">
      <dsp:nvSpPr>
        <dsp:cNvPr id="0" name=""/>
        <dsp:cNvSpPr/>
      </dsp:nvSpPr>
      <dsp:spPr>
        <a:xfrm>
          <a:off x="7346466" y="1711108"/>
          <a:ext cx="6334060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200" kern="1200" dirty="0"/>
            <a:t>Plan Bay Area 2050 Implementation – e.g., Transformation of Malls, Office Parks and Public Lands</a:t>
          </a:r>
        </a:p>
      </dsp:txBody>
      <dsp:txXfrm>
        <a:off x="7346466" y="1711108"/>
        <a:ext cx="6334060" cy="1073910"/>
      </dsp:txXfrm>
    </dsp:sp>
    <dsp:sp modelId="{F75B25E8-5653-427A-8F05-3F2604A72F64}">
      <dsp:nvSpPr>
        <dsp:cNvPr id="0" name=""/>
        <dsp:cNvSpPr/>
      </dsp:nvSpPr>
      <dsp:spPr>
        <a:xfrm>
          <a:off x="5656239" y="2909304"/>
          <a:ext cx="1109281" cy="11095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4B1F9-30BA-4A79-986E-FCC457999CE1}">
      <dsp:nvSpPr>
        <dsp:cNvPr id="0" name=""/>
        <dsp:cNvSpPr/>
      </dsp:nvSpPr>
      <dsp:spPr>
        <a:xfrm>
          <a:off x="6969863" y="3026102"/>
          <a:ext cx="6667134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Transit Oriented Communities (TOC) Policy Support and Implementation</a:t>
          </a:r>
        </a:p>
      </dsp:txBody>
      <dsp:txXfrm>
        <a:off x="6969863" y="3026102"/>
        <a:ext cx="6667134" cy="107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E851-F6C6-8D41-8E3F-70CF209C680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F750-EC4D-814A-A258-035A73494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FE6-28A6-324E-9941-53CE691F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38" y="1122363"/>
            <a:ext cx="9590762" cy="238760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04F0-4A2B-1F4B-93FA-BF20E9E8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26" y="3682314"/>
            <a:ext cx="5825974" cy="194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B447ED-8421-6B48-BD2E-BB04B90F94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7438" y="3694113"/>
            <a:ext cx="3621087" cy="19161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56DB-CB3F-8446-B702-82082D86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295-61FD-4349-B47F-59858F6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9664-DF16-3444-A551-2387829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18223-49ED-5644-B91A-1F29FEF32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970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DDCF-F1F5-EE41-9D2D-FD5D3696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449262"/>
            <a:ext cx="4062951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DB02B-F810-094A-80BA-C02E0923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346" y="2162432"/>
            <a:ext cx="4062951" cy="36986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8229-6195-AB43-B02D-E25A598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2"/>
            <a:ext cx="6927416" cy="563026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95FE-FA39-7548-8505-23E6A034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0791" y="6310312"/>
            <a:ext cx="16147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84A06-D364-F44B-8F44-396D9834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B531-3883-6A41-9B33-A05965E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6E85-A377-B940-9330-FB852356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7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642-B237-B147-9113-5F2B54B2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457200"/>
            <a:ext cx="41789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B32F-D4F3-7E4F-AE58-FA06738E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412" y="2162432"/>
            <a:ext cx="4203614" cy="37811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940EB-C385-5F4F-B057-6AFD72AB5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725" y="457200"/>
            <a:ext cx="6774334" cy="5592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C1D0-0D4C-0E4F-916A-C1147BC6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0792" y="6310312"/>
            <a:ext cx="1614712" cy="365125"/>
          </a:xfrm>
        </p:spPr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E3D35-FF9C-094C-B970-3B1EB17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5AA0-46F6-6846-BB27-5E2DE76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4336B7-4B1B-B043-B8D4-F2A73EBA3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148C5F-362C-3F4F-A17C-838280E3DC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 and Alt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06B4-CA18-C244-81E1-C0F0B59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61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AB7A-7CA9-B84C-B1CB-9D49DDB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480" y="4075896"/>
            <a:ext cx="84559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9538-475D-AE44-99C4-DFD6144D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8308-303C-8444-A821-8D586B2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CE36-BD03-A44B-B9B8-D69B5FE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7766-ABBC-AA49-8374-1D18E39E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1267-6708-064F-9DDC-D29B45BC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77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F576C-88E0-1247-8EC4-86D2D842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20" y="1834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52B7A-6E50-2A4D-8BAF-FB3429E2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2DC5-D180-1640-87B6-E1B6DE82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D7E3-C01B-264D-A33D-2130B14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B588-A477-1245-990B-BDA5526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65125"/>
            <a:ext cx="1125344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DAF2-3F02-5E49-97CC-EB261EC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8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7DD0B-D9B0-A14B-9CE3-1B66BD56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28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C442C-F4A4-D94B-AE96-9D1BF3B8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9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83A7-9548-4F4B-8D08-7B976B2E2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96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109D0-C070-0A4C-9CA8-5B7EBBE3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9405A-4B7F-3949-B237-7416E0E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8453C-1A0D-0847-A63F-AA1008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F5A-341E-EC4A-85CA-F728AA9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6A4B-F12B-8741-ADEE-F5A54C0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9BC7-347D-224C-9B14-013EC2A0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0AC4-CDCF-A341-BADB-10BFF7E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3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97FA6-B29B-4446-8E56-3D6B65DE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9177F-5DCD-C845-82D7-C00DC55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6914-4CAF-0B4D-8378-E46A9118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BCC8C-744E-8542-8C32-1AEB8B0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365125"/>
            <a:ext cx="11230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B15E-CD33-5747-AF61-FBC0294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48" y="1825625"/>
            <a:ext cx="10710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BD88-AC86-064C-B776-F1AD429E8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0791" y="6310312"/>
            <a:ext cx="2167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CA6B-10C4-D144-9DCE-BD922901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8059" y="6310312"/>
            <a:ext cx="6282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620-87C0-F84A-B66D-AC27BCAC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127" y="6310312"/>
            <a:ext cx="630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D8EF6-F258-B141-BD5D-E8668F504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32967"/>
            <a:ext cx="20749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bag.ca.gov/sites/default/files/documents/2021-10/Consequences-of-Non-Compliance-with-Housing-Laws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E4277-FFD2-5C40-9571-25EA61A8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9552" y="0"/>
            <a:ext cx="5672447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BFDDB5-730D-C34C-9AB5-881594C58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803" y="546265"/>
            <a:ext cx="5223431" cy="2963698"/>
          </a:xfrm>
        </p:spPr>
        <p:txBody>
          <a:bodyPr anchor="ctr" anchorCtr="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MTC/ABAG’s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Regional Housing Technical Assistance (RHTA)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D95EF-042D-3945-BFAC-28A2BA5DF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803" y="3966519"/>
            <a:ext cx="5068875" cy="2545492"/>
          </a:xfrm>
        </p:spPr>
        <p:txBody>
          <a:bodyPr anchor="ctr" anchorCtr="0"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b="1" dirty="0">
                <a:solidFill>
                  <a:schemeClr val="bg1"/>
                </a:solidFill>
              </a:rPr>
              <a:t>Partnership For the Bay’s Future</a:t>
            </a:r>
          </a:p>
          <a:p>
            <a:pPr algn="l">
              <a:spcBef>
                <a:spcPts val="1800"/>
              </a:spcBef>
            </a:pPr>
            <a:r>
              <a:rPr lang="en-US" b="1" dirty="0">
                <a:solidFill>
                  <a:schemeClr val="bg1"/>
                </a:solidFill>
              </a:rPr>
              <a:t>Policy Working Group</a:t>
            </a:r>
          </a:p>
          <a:p>
            <a:pPr algn="l">
              <a:spcBef>
                <a:spcPts val="18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algn="l"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</a:rPr>
              <a:t>Daniel Saver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March 31, 2022</a:t>
            </a:r>
          </a:p>
        </p:txBody>
      </p:sp>
      <p:pic>
        <p:nvPicPr>
          <p:cNvPr id="11" name="Picture 10" descr="Housing Technical Assistance for Local Planning logo">
            <a:extLst>
              <a:ext uri="{FF2B5EF4-FFF2-40B4-BE49-F238E27FC236}">
                <a16:creationId xmlns:a16="http://schemas.microsoft.com/office/drawing/2014/main" id="{662770C5-B732-0C4D-B3FF-B75F0B168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22" y="406389"/>
            <a:ext cx="3942471" cy="1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492D-7D73-435D-AF2C-120F9BD7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Housing Technical Assistance Program (RHTA)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4C9E-1AD4-42E4-97A0-F14A13DE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49" y="1506135"/>
            <a:ext cx="10710772" cy="467082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Launched by ABAG in 2020 with support through December 31, 2023 from a $24 million State Regional Early Action Planning (REAP) Grant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Supplements nearly $50 million in direct funding from state to local governments for housing planning via LEAP &amp; SB 2 grants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RHTA Focus in 2020-2022: </a:t>
            </a:r>
            <a:r>
              <a:rPr lang="en-US" dirty="0"/>
              <a:t>support local jurisdictions to adopt compliant Housing Elements to implement 6</a:t>
            </a:r>
            <a:r>
              <a:rPr lang="en-US" baseline="30000" dirty="0"/>
              <a:t>th</a:t>
            </a:r>
            <a:r>
              <a:rPr lang="en-US" dirty="0"/>
              <a:t> Cycle of RHNA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RHTA Focus in 2023 and Beyond:</a:t>
            </a:r>
            <a:r>
              <a:rPr lang="en-US" dirty="0"/>
              <a:t> Support local jurisdictions to implement their housing elements and regional housing priorities (Plan Bay Area 2050, Transit Oriented Communities Policy, etc.)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E2132BA-6DA1-48D2-BC88-E9F3E712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728" y="6176963"/>
            <a:ext cx="4114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48EF-0311-450D-A7E7-E8A8943A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08" y="-905"/>
            <a:ext cx="114300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cs typeface="Arial"/>
              </a:rPr>
              <a:t>New State Enforcement</a:t>
            </a:r>
            <a:endParaRPr lang="en-US" sz="600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653F-FDB3-48B9-ADB4-7C0BB318B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92" y="1088526"/>
            <a:ext cx="11120567" cy="5769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5"/>
                </a:solidFill>
                <a:ea typeface="+mj-ea"/>
                <a:cs typeface="Arial"/>
              </a:rPr>
              <a:t>HCD's Housing Accountability Unit</a:t>
            </a:r>
            <a:r>
              <a:rPr lang="en-US" sz="4400" b="1" dirty="0">
                <a:solidFill>
                  <a:schemeClr val="accent5"/>
                </a:solidFill>
                <a:ea typeface="+mj-ea"/>
                <a:cs typeface="Arial"/>
              </a:rPr>
              <a:t> </a:t>
            </a:r>
          </a:p>
          <a:p>
            <a:pPr>
              <a:buClr>
                <a:srgbClr val="71A84F"/>
              </a:buClr>
            </a:pPr>
            <a:r>
              <a:rPr lang="en-US" sz="2800" dirty="0">
                <a:cs typeface="Arial"/>
              </a:rPr>
              <a:t>"A housing element is no longer a paper exercise – it's a contract with the state of housing commitments for eight years, and the HAU will hold jurisdictions to those commitments."  </a:t>
            </a:r>
            <a:r>
              <a:rPr lang="en-US" b="1" i="1" dirty="0">
                <a:cs typeface="Arial"/>
              </a:rPr>
              <a:t>HCD Press Release October 2021 </a:t>
            </a:r>
            <a:endParaRPr lang="en-US" sz="4000" b="1" dirty="0">
              <a:solidFill>
                <a:schemeClr val="accent5"/>
              </a:solidFill>
              <a:ea typeface="+mj-ea"/>
              <a:cs typeface="Arial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/>
                </a:solidFill>
                <a:ea typeface="+mj-ea"/>
                <a:cs typeface="Arial"/>
              </a:rPr>
              <a:t>Attorney General's Housing "Strike Force"</a:t>
            </a:r>
          </a:p>
          <a:p>
            <a:r>
              <a:rPr lang="en-US" sz="2800" dirty="0">
                <a:cs typeface="Arial"/>
              </a:rPr>
              <a:t>"This is, I believe, something unique in the history of the California Department of Justice to have the priority and emphasis and focus on housing, law enforcement, that we have.” </a:t>
            </a:r>
            <a:r>
              <a:rPr lang="en-US" b="1" i="1" dirty="0">
                <a:cs typeface="Arial"/>
              </a:rPr>
              <a:t>Attorney General Rob Bonta November 2021</a:t>
            </a:r>
          </a:p>
          <a:p>
            <a:endParaRPr lang="en-US" sz="1200" b="1" i="1" dirty="0">
              <a:latin typeface="Arial"/>
              <a:cs typeface="Arial"/>
            </a:endParaRPr>
          </a:p>
          <a:p>
            <a:pPr marL="2286000" lvl="5" indent="0">
              <a:buNone/>
            </a:pPr>
            <a:r>
              <a:rPr lang="en-US" b="1" i="1" dirty="0">
                <a:latin typeface="Arial"/>
                <a:cs typeface="Arial"/>
              </a:rPr>
              <a:t>		</a:t>
            </a:r>
            <a:r>
              <a:rPr lang="en-US" sz="2400" dirty="0">
                <a:ea typeface="+mn-lt"/>
                <a:cs typeface="+mn-lt"/>
                <a:hlinkClick r:id="rId2"/>
              </a:rPr>
              <a:t>Link to memo on consequences of non-compliance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4CB25-E048-483C-8612-8FB06E79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2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585D56-0E34-4E91-A81B-471CC23C594A}"/>
              </a:ext>
            </a:extLst>
          </p:cNvPr>
          <p:cNvSpPr txBox="1">
            <a:spLocks/>
          </p:cNvSpPr>
          <p:nvPr/>
        </p:nvSpPr>
        <p:spPr>
          <a:xfrm>
            <a:off x="2233402" y="275321"/>
            <a:ext cx="7889570" cy="994172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Trebuchet MS" panose="020B0603020202020204" pitchFamily="34" charset="0"/>
              </a:rPr>
              <a:t>RHTA Delivery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E984A1-FDF0-44FF-98EF-9E7E700D4B9F}"/>
              </a:ext>
            </a:extLst>
          </p:cNvPr>
          <p:cNvCxnSpPr/>
          <p:nvPr/>
        </p:nvCxnSpPr>
        <p:spPr>
          <a:xfrm>
            <a:off x="2743200" y="1269493"/>
            <a:ext cx="0" cy="59821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031E86-5C77-49E3-A45A-EC091106A51F}"/>
              </a:ext>
            </a:extLst>
          </p:cNvPr>
          <p:cNvCxnSpPr/>
          <p:nvPr/>
        </p:nvCxnSpPr>
        <p:spPr>
          <a:xfrm>
            <a:off x="9296400" y="1288155"/>
            <a:ext cx="0" cy="59821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E85C44-17EC-4430-8DCF-3F4822388A91}"/>
              </a:ext>
            </a:extLst>
          </p:cNvPr>
          <p:cNvSpPr txBox="1"/>
          <p:nvPr/>
        </p:nvSpPr>
        <p:spPr>
          <a:xfrm>
            <a:off x="468572" y="1611912"/>
            <a:ext cx="540693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Regional Assistance - $13M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3EF66-436E-4CDC-94B5-23C6E9F18A22}"/>
              </a:ext>
            </a:extLst>
          </p:cNvPr>
          <p:cNvSpPr txBox="1"/>
          <p:nvPr/>
        </p:nvSpPr>
        <p:spPr>
          <a:xfrm>
            <a:off x="6385301" y="1611912"/>
            <a:ext cx="5180884" cy="584775"/>
          </a:xfrm>
          <a:prstGeom prst="rect">
            <a:avLst/>
          </a:prstGeom>
          <a:solidFill>
            <a:srgbClr val="006D6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Local Allocations - $11M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1FCB7-AD7A-44BE-9F21-63462DC778D1}"/>
              </a:ext>
            </a:extLst>
          </p:cNvPr>
          <p:cNvSpPr txBox="1"/>
          <p:nvPr/>
        </p:nvSpPr>
        <p:spPr>
          <a:xfrm>
            <a:off x="6385301" y="2353536"/>
            <a:ext cx="51037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Direct financial allocations to all 109 local jurisdictions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Fund County Planning Collaboratives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Allow local access to Regional Consulting Bench or funding for local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81FBA1-5565-4F19-8663-604618757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81"/>
          <a:stretch/>
        </p:blipFill>
        <p:spPr>
          <a:xfrm>
            <a:off x="9397323" y="5862189"/>
            <a:ext cx="2516538" cy="9824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15E03A-2B04-42A1-8E73-9B4D291C3EE2}"/>
              </a:ext>
            </a:extLst>
          </p:cNvPr>
          <p:cNvSpPr/>
          <p:nvPr/>
        </p:nvSpPr>
        <p:spPr>
          <a:xfrm>
            <a:off x="0" y="5953329"/>
            <a:ext cx="2233402" cy="904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3E64BB-954A-4EF7-AE12-F15544E0429E}"/>
              </a:ext>
            </a:extLst>
          </p:cNvPr>
          <p:cNvSpPr txBox="1"/>
          <p:nvPr/>
        </p:nvSpPr>
        <p:spPr>
          <a:xfrm>
            <a:off x="548342" y="2344087"/>
            <a:ext cx="53754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Deliver programs that have a broader regional impact on housing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 local planners with technical assistance &amp; housing expertise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 local elected officials with information &amp; messaging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Reduce local costs &amp; administrative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005FA370-3ECB-469A-BC3E-0F317743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9" y="6230942"/>
            <a:ext cx="41148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8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CDF-8AC8-4E47-BF37-DD3B4CF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89" y="199075"/>
            <a:ext cx="11810492" cy="1325563"/>
          </a:xfrm>
        </p:spPr>
        <p:txBody>
          <a:bodyPr>
            <a:normAutofit/>
          </a:bodyPr>
          <a:lstStyle/>
          <a:p>
            <a:r>
              <a:rPr lang="en-US" sz="3900" dirty="0">
                <a:cs typeface="Arial"/>
              </a:rPr>
              <a:t>Housing Element assistance available at all levels</a:t>
            </a:r>
            <a:endParaRPr lang="en-US" sz="3900" b="0" dirty="0">
              <a:ea typeface="+mj-lt"/>
              <a:cs typeface="+mj-lt"/>
            </a:endParaRPr>
          </a:p>
          <a:p>
            <a:endParaRPr lang="en-US" sz="3900" dirty="0"/>
          </a:p>
        </p:txBody>
      </p:sp>
      <p:graphicFrame>
        <p:nvGraphicFramePr>
          <p:cNvPr id="10" name="Diagram 9" descr="Graphic of funnel with three levels: Regional, County and Local">
            <a:extLst>
              <a:ext uri="{FF2B5EF4-FFF2-40B4-BE49-F238E27FC236}">
                <a16:creationId xmlns:a16="http://schemas.microsoft.com/office/drawing/2014/main" id="{3C4C6A2E-878C-42AB-9FA4-DD04ADFD7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361126"/>
              </p:ext>
            </p:extLst>
          </p:nvPr>
        </p:nvGraphicFramePr>
        <p:xfrm>
          <a:off x="467605" y="1443210"/>
          <a:ext cx="7001831" cy="469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3360B0-F369-4B88-9770-69172075286D}"/>
              </a:ext>
            </a:extLst>
          </p:cNvPr>
          <p:cNvSpPr txBox="1"/>
          <p:nvPr/>
        </p:nvSpPr>
        <p:spPr>
          <a:xfrm>
            <a:off x="7331049" y="1937776"/>
            <a:ext cx="46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Trainings and products covering most common topics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C83A4-756A-41BA-B918-C70FB0CEAED6}"/>
              </a:ext>
            </a:extLst>
          </p:cNvPr>
          <p:cNvSpPr txBox="1"/>
          <p:nvPr/>
        </p:nvSpPr>
        <p:spPr>
          <a:xfrm>
            <a:off x="6370745" y="3375272"/>
            <a:ext cx="558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Shared consultant for county-based Planning Collaboratives, tailored assistance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893CD-FF6D-4097-88D7-C093AC731CA9}"/>
              </a:ext>
            </a:extLst>
          </p:cNvPr>
          <p:cNvSpPr txBox="1"/>
          <p:nvPr/>
        </p:nvSpPr>
        <p:spPr>
          <a:xfrm>
            <a:off x="5696880" y="4915797"/>
            <a:ext cx="562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Local data, translation services, and direct funding for local planning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B2438-7C42-4F58-B535-A35DF891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dirty="0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2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1CDF-8AC8-4E47-BF37-DD3B4CF1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89" y="199075"/>
            <a:ext cx="11810492" cy="1325563"/>
          </a:xfrm>
        </p:spPr>
        <p:txBody>
          <a:bodyPr>
            <a:normAutofit/>
          </a:bodyPr>
          <a:lstStyle/>
          <a:p>
            <a:r>
              <a:rPr lang="en-US" sz="3900" dirty="0">
                <a:cs typeface="Arial"/>
              </a:rPr>
              <a:t>Available Housing Element Technical Assistance</a:t>
            </a:r>
            <a:endParaRPr lang="en-US" sz="3900" b="0" dirty="0">
              <a:ea typeface="+mj-lt"/>
              <a:cs typeface="+mj-lt"/>
            </a:endParaRPr>
          </a:p>
          <a:p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0A80-2043-448F-970A-DCA490978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889" y="1149041"/>
            <a:ext cx="5277079" cy="4559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u="sng" dirty="0">
                <a:cs typeface="Arial"/>
              </a:rPr>
              <a:t>Regional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20 recorded webinars &amp; trainings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New laws implementation support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ea typeface="+mn-lt"/>
                <a:cs typeface="Arial"/>
              </a:rPr>
              <a:t>Guidance on Affirmatively Furthering Fair Housing (AFFH)</a:t>
            </a:r>
            <a:endParaRPr lang="en-US" sz="2000" dirty="0"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Counting ADU's towards RHNA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Parking Handbook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Resilience planning resources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How to talk about housing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Arial"/>
              </a:rPr>
              <a:t>Templates for reports, presentations and more 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B2438-7C42-4F58-B535-A35DF891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dirty="0" smtClean="0"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E4168-E9E2-48FF-AD59-8DAC33CAD51A}"/>
              </a:ext>
            </a:extLst>
          </p:cNvPr>
          <p:cNvSpPr txBox="1">
            <a:spLocks/>
          </p:cNvSpPr>
          <p:nvPr/>
        </p:nvSpPr>
        <p:spPr>
          <a:xfrm>
            <a:off x="5673688" y="1023334"/>
            <a:ext cx="6415694" cy="5788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b="1" u="sng" dirty="0">
                <a:cs typeface="Arial" panose="020B0604020202020204" pitchFamily="34" charset="0"/>
              </a:rPr>
              <a:t>County &amp; Local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Planning Collaboratives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Customized data packets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Online Housing Element Site Selection Tool (HESS)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Translation services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VMT-reduction Planning Cohorts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Software pilots for online engagement and permitting streamlining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"Big 3" Cities Cohort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u="sng" dirty="0">
                <a:cs typeface="Arial" panose="020B0604020202020204" pitchFamily="34" charset="0"/>
              </a:rPr>
              <a:t>Workgroups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Wildfire Planning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Missing Middle Housing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cs typeface="Arial" panose="020B0604020202020204" pitchFamily="34" charset="0"/>
              </a:rPr>
              <a:t>Leading with Equity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0D1FFB-D9AE-483D-AB2D-877C67744D7B}"/>
              </a:ext>
            </a:extLst>
          </p:cNvPr>
          <p:cNvSpPr/>
          <p:nvPr/>
        </p:nvSpPr>
        <p:spPr>
          <a:xfrm>
            <a:off x="9514703" y="4423719"/>
            <a:ext cx="2100648" cy="2088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summary handouts of TA resources in PBF’s web portal or ABAG website! </a:t>
            </a:r>
          </a:p>
        </p:txBody>
      </p:sp>
    </p:spTree>
    <p:extLst>
      <p:ext uri="{BB962C8B-B14F-4D97-AF65-F5344CB8AC3E}">
        <p14:creationId xmlns:p14="http://schemas.microsoft.com/office/powerpoint/2010/main" val="53713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80F-3408-46B8-8DF7-AEF88BF4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270123"/>
            <a:ext cx="11230006" cy="1325563"/>
          </a:xfrm>
        </p:spPr>
        <p:txBody>
          <a:bodyPr/>
          <a:lstStyle/>
          <a:p>
            <a:r>
              <a:rPr lang="en-US" sz="4000" dirty="0">
                <a:cs typeface="Arial"/>
              </a:rPr>
              <a:t>RHTA: Beyond Housing Elements</a:t>
            </a:r>
            <a:endParaRPr lang="en-US" dirty="0"/>
          </a:p>
        </p:txBody>
      </p:sp>
      <p:graphicFrame>
        <p:nvGraphicFramePr>
          <p:cNvPr id="6" name="Content Placeholder 5" descr="Graphic indicating three future areas for technical assistance represented by three photographs of a city street map, an escalator and a person waiting for a train">
            <a:extLst>
              <a:ext uri="{FF2B5EF4-FFF2-40B4-BE49-F238E27FC236}">
                <a16:creationId xmlns:a16="http://schemas.microsoft.com/office/drawing/2014/main" id="{0058D890-53E9-47BD-9B4C-D7986BDCE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83350"/>
              </p:ext>
            </p:extLst>
          </p:nvPr>
        </p:nvGraphicFramePr>
        <p:xfrm>
          <a:off x="-1711696" y="1473758"/>
          <a:ext cx="137766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89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0">
              <a:schemeClr val="bg1">
                <a:lumMod val="70000"/>
                <a:lumOff val="30000"/>
              </a:schemeClr>
            </a:gs>
            <a:gs pos="100000">
              <a:schemeClr val="bg1">
                <a:lumMod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people walking on a city street lined with apartment buildings">
            <a:extLst>
              <a:ext uri="{FF2B5EF4-FFF2-40B4-BE49-F238E27FC236}">
                <a16:creationId xmlns:a16="http://schemas.microsoft.com/office/drawing/2014/main" id="{D59343BF-A899-F749-80C1-A088CF97C2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721F63-686D-A040-A1CC-B483608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0" y="1914579"/>
            <a:ext cx="6993926" cy="125492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t" anchorCtr="0">
            <a:no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Thank You.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618AB4-18ED-7E45-BF35-FD3C1580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833" y="4169830"/>
            <a:ext cx="8455969" cy="1500187"/>
          </a:xfrm>
        </p:spPr>
        <p:txBody>
          <a:bodyPr>
            <a:normAutofit fontScale="92500" lnSpcReduction="20000"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Daniel Saver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Assistant Director, Housing &amp; Local Planning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dsaver@bayareametro.gov</a:t>
            </a:r>
          </a:p>
        </p:txBody>
      </p:sp>
    </p:spTree>
    <p:extLst>
      <p:ext uri="{BB962C8B-B14F-4D97-AF65-F5344CB8AC3E}">
        <p14:creationId xmlns:p14="http://schemas.microsoft.com/office/powerpoint/2010/main" val="331181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P">
      <a:dk1>
        <a:srgbClr val="633511"/>
      </a:dk1>
      <a:lt1>
        <a:srgbClr val="FFFFFF"/>
      </a:lt1>
      <a:dk2>
        <a:srgbClr val="00773F"/>
      </a:dk2>
      <a:lt2>
        <a:srgbClr val="E7E6E6"/>
      </a:lt2>
      <a:accent1>
        <a:srgbClr val="009192"/>
      </a:accent1>
      <a:accent2>
        <a:srgbClr val="CD7820"/>
      </a:accent2>
      <a:accent3>
        <a:srgbClr val="71A84F"/>
      </a:accent3>
      <a:accent4>
        <a:srgbClr val="FEB446"/>
      </a:accent4>
      <a:accent5>
        <a:srgbClr val="1174A9"/>
      </a:accent5>
      <a:accent6>
        <a:srgbClr val="062F87"/>
      </a:accent6>
      <a:hlink>
        <a:srgbClr val="521B92"/>
      </a:hlink>
      <a:folHlink>
        <a:srgbClr val="94209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TA-housing_Accessible_2-22.potx" id="{5365B01F-AFA2-BF47-8CAB-1B54640339FC}" vid="{6C1C7DAA-0D47-8646-B2F7-DC9F8707F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5068FF365C24A96F7D614CA857D15" ma:contentTypeVersion="16" ma:contentTypeDescription="Create a new document." ma:contentTypeScope="" ma:versionID="68ca645d7c58cf322b2960411bc884b5">
  <xsd:schema xmlns:xsd="http://www.w3.org/2001/XMLSchema" xmlns:xs="http://www.w3.org/2001/XMLSchema" xmlns:p="http://schemas.microsoft.com/office/2006/metadata/properties" xmlns:ns2="3ed81ba9-b739-4665-8f92-d4287edc12b8" xmlns:ns3="9e0541b1-9893-4a51-b554-e199c4408471" targetNamespace="http://schemas.microsoft.com/office/2006/metadata/properties" ma:root="true" ma:fieldsID="fec5571b4eff181a2a0e22e632a6952b" ns2:_="" ns3:_="">
    <xsd:import namespace="3ed81ba9-b739-4665-8f92-d4287edc12b8"/>
    <xsd:import namespace="9e0541b1-9893-4a51-b554-e199c44084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1ba9-b739-4665-8f92-d4287edc1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987ced-59ae-4e84-a640-f28b34506f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41b1-9893-4a51-b554-e199c4408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257c558-8eaa-4e73-bba8-3b1eb6acd0d6}" ma:internalName="TaxCatchAll" ma:showField="CatchAllData" ma:web="9e0541b1-9893-4a51-b554-e199c44084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541b1-9893-4a51-b554-e199c4408471" xsi:nil="true"/>
    <lcf76f155ced4ddcb4097134ff3c332f xmlns="3ed81ba9-b739-4665-8f92-d4287edc12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75E537-F495-40CD-BCEF-4B6E0B42E074}"/>
</file>

<file path=customXml/itemProps2.xml><?xml version="1.0" encoding="utf-8"?>
<ds:datastoreItem xmlns:ds="http://schemas.openxmlformats.org/officeDocument/2006/customXml" ds:itemID="{1257793C-6F6F-4B75-84A3-6489849ED710}"/>
</file>

<file path=customXml/itemProps3.xml><?xml version="1.0" encoding="utf-8"?>
<ds:datastoreItem xmlns:ds="http://schemas.openxmlformats.org/officeDocument/2006/customXml" ds:itemID="{93A5E978-9C7B-4022-89AD-3140219930FA}"/>
</file>

<file path=docProps/app.xml><?xml version="1.0" encoding="utf-8"?>
<Properties xmlns="http://schemas.openxmlformats.org/officeDocument/2006/extended-properties" xmlns:vt="http://schemas.openxmlformats.org/officeDocument/2006/docPropsVTypes">
  <Template>RHTA-housing_Accessible_2-22</Template>
  <TotalTime>481</TotalTime>
  <Words>515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MTC/ABAG’s  Regional Housing Technical Assistance (RHTA) Program</vt:lpstr>
      <vt:lpstr>Regional Housing Technical Assistance Program (RHTA)</vt:lpstr>
      <vt:lpstr>New State Enforcement</vt:lpstr>
      <vt:lpstr>PowerPoint Presentation</vt:lpstr>
      <vt:lpstr>Housing Element assistance available at all levels </vt:lpstr>
      <vt:lpstr>Available Housing Element Technical Assistance </vt:lpstr>
      <vt:lpstr>RHTA: Beyond Housing Elements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Heather Peters</dc:creator>
  <cp:keywords/>
  <dc:description/>
  <cp:lastModifiedBy>Daniel Saver</cp:lastModifiedBy>
  <cp:revision>16</cp:revision>
  <dcterms:created xsi:type="dcterms:W3CDTF">2022-02-23T01:06:59Z</dcterms:created>
  <dcterms:modified xsi:type="dcterms:W3CDTF">2022-03-30T06:19:04Z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0x010100A6C5068FF365C24A96F7D614CA857D15</vt:lpwstr>
  </property>
</Properties>
</file>